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9.jpg" ContentType="image/jpeg"/>
  <Override PartName="/ppt/media/image10.jpg" ContentType="image/jpeg"/>
  <Override PartName="/ppt/media/image11.jpg" ContentType="image/jpeg"/>
  <Override PartName="/ppt/media/image12.jpg" ContentType="image/jpeg"/>
  <Override PartName="/ppt/media/image13.jpg" ContentType="image/jpeg"/>
  <Override PartName="/ppt/media/image14.jpg" ContentType="image/jpeg"/>
  <Override PartName="/ppt/media/image15.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37.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46.jpg" ContentType="image/jpeg"/>
  <Override PartName="/ppt/notesSlides/notesSlide40.xml" ContentType="application/vnd.openxmlformats-officedocument.presentationml.notesSlide+xml"/>
  <Override PartName="/ppt/media/image47.jp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50.jpg" ContentType="image/jpeg"/>
  <Override PartName="/ppt/notesSlides/notesSlide44.xml" ContentType="application/vnd.openxmlformats-officedocument.presentationml.notesSlide+xml"/>
  <Override PartName="/ppt/media/image51.jpg" ContentType="image/jpeg"/>
  <Override PartName="/ppt/notesSlides/notesSlide45.xml" ContentType="application/vnd.openxmlformats-officedocument.presentationml.notesSlide+xml"/>
  <Override PartName="/ppt/media/image52.jpg" ContentType="image/jpeg"/>
  <Override PartName="/ppt/media/image53.JPG" ContentType="image/jpeg"/>
  <Override PartName="/ppt/media/image54.JP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57.jpg" ContentType="image/jpeg"/>
  <Override PartName="/ppt/media/image58.JPG" ContentType="image/jpeg"/>
  <Override PartName="/ppt/notesSlides/notesSlide48.xml" ContentType="application/vnd.openxmlformats-officedocument.presentationml.notesSlide+xml"/>
  <Override PartName="/ppt/media/image59.jpg" ContentType="image/jpeg"/>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723" r:id="rId1"/>
  </p:sldMasterIdLst>
  <p:notesMasterIdLst>
    <p:notesMasterId r:id="rId54"/>
  </p:notesMasterIdLst>
  <p:handoutMasterIdLst>
    <p:handoutMasterId r:id="rId55"/>
  </p:handoutMasterIdLst>
  <p:sldIdLst>
    <p:sldId id="672" r:id="rId2"/>
    <p:sldId id="622" r:id="rId3"/>
    <p:sldId id="439" r:id="rId4"/>
    <p:sldId id="625" r:id="rId5"/>
    <p:sldId id="627" r:id="rId6"/>
    <p:sldId id="626" r:id="rId7"/>
    <p:sldId id="631" r:id="rId8"/>
    <p:sldId id="529" r:id="rId9"/>
    <p:sldId id="674" r:id="rId10"/>
    <p:sldId id="533" r:id="rId11"/>
    <p:sldId id="552" r:id="rId12"/>
    <p:sldId id="635" r:id="rId13"/>
    <p:sldId id="634" r:id="rId14"/>
    <p:sldId id="636" r:id="rId15"/>
    <p:sldId id="637" r:id="rId16"/>
    <p:sldId id="638" r:id="rId17"/>
    <p:sldId id="639" r:id="rId18"/>
    <p:sldId id="557" r:id="rId19"/>
    <p:sldId id="561" r:id="rId20"/>
    <p:sldId id="651" r:id="rId21"/>
    <p:sldId id="642" r:id="rId22"/>
    <p:sldId id="269" r:id="rId23"/>
    <p:sldId id="671" r:id="rId24"/>
    <p:sldId id="646" r:id="rId25"/>
    <p:sldId id="647" r:id="rId26"/>
    <p:sldId id="645" r:id="rId27"/>
    <p:sldId id="684" r:id="rId28"/>
    <p:sldId id="650" r:id="rId29"/>
    <p:sldId id="680" r:id="rId30"/>
    <p:sldId id="653" r:id="rId31"/>
    <p:sldId id="654" r:id="rId32"/>
    <p:sldId id="616" r:id="rId33"/>
    <p:sldId id="655" r:id="rId34"/>
    <p:sldId id="679" r:id="rId35"/>
    <p:sldId id="363" r:id="rId36"/>
    <p:sldId id="657" r:id="rId37"/>
    <p:sldId id="658" r:id="rId38"/>
    <p:sldId id="659" r:id="rId39"/>
    <p:sldId id="660" r:id="rId40"/>
    <p:sldId id="662" r:id="rId41"/>
    <p:sldId id="665" r:id="rId42"/>
    <p:sldId id="506" r:id="rId43"/>
    <p:sldId id="677" r:id="rId44"/>
    <p:sldId id="678" r:id="rId45"/>
    <p:sldId id="676" r:id="rId46"/>
    <p:sldId id="669" r:id="rId47"/>
    <p:sldId id="685" r:id="rId48"/>
    <p:sldId id="686" r:id="rId49"/>
    <p:sldId id="420" r:id="rId50"/>
    <p:sldId id="334" r:id="rId51"/>
    <p:sldId id="504" r:id="rId52"/>
    <p:sldId id="518" r:id="rId53"/>
  </p:sldIdLst>
  <p:sldSz cx="12192000" cy="6858000"/>
  <p:notesSz cx="7315200" cy="9601200"/>
  <p:defaultTextStyle>
    <a:defPPr>
      <a:defRPr lang="en-US"/>
    </a:defPPr>
    <a:lvl1pPr algn="l" defTabSz="457200" rtl="0" fontAlgn="base" hangingPunct="0">
      <a:spcBef>
        <a:spcPct val="0"/>
      </a:spcBef>
      <a:spcAft>
        <a:spcPct val="0"/>
      </a:spcAft>
      <a:defRPr sz="1200" kern="1200">
        <a:solidFill>
          <a:srgbClr val="000000"/>
        </a:solidFill>
        <a:latin typeface="Helvetica" pitchFamily="34" charset="0"/>
        <a:ea typeface="ＭＳ Ｐゴシック" pitchFamily="34" charset="-128"/>
        <a:cs typeface="+mn-cs"/>
        <a:sym typeface="Helvetica" pitchFamily="34" charset="0"/>
      </a:defRPr>
    </a:lvl1pPr>
    <a:lvl2pPr marL="228600" indent="228600" algn="l" defTabSz="457200" rtl="0" fontAlgn="base" hangingPunct="0">
      <a:spcBef>
        <a:spcPct val="0"/>
      </a:spcBef>
      <a:spcAft>
        <a:spcPct val="0"/>
      </a:spcAft>
      <a:defRPr sz="1200" kern="1200">
        <a:solidFill>
          <a:srgbClr val="000000"/>
        </a:solidFill>
        <a:latin typeface="Helvetica" pitchFamily="34" charset="0"/>
        <a:ea typeface="ＭＳ Ｐゴシック" pitchFamily="34" charset="-128"/>
        <a:cs typeface="+mn-cs"/>
        <a:sym typeface="Helvetica" pitchFamily="34" charset="0"/>
      </a:defRPr>
    </a:lvl2pPr>
    <a:lvl3pPr marL="457200" indent="457200" algn="l" defTabSz="457200" rtl="0" fontAlgn="base" hangingPunct="0">
      <a:spcBef>
        <a:spcPct val="0"/>
      </a:spcBef>
      <a:spcAft>
        <a:spcPct val="0"/>
      </a:spcAft>
      <a:defRPr sz="1200" kern="1200">
        <a:solidFill>
          <a:srgbClr val="000000"/>
        </a:solidFill>
        <a:latin typeface="Helvetica" pitchFamily="34" charset="0"/>
        <a:ea typeface="ＭＳ Ｐゴシック" pitchFamily="34" charset="-128"/>
        <a:cs typeface="+mn-cs"/>
        <a:sym typeface="Helvetica" pitchFamily="34" charset="0"/>
      </a:defRPr>
    </a:lvl3pPr>
    <a:lvl4pPr marL="685800" indent="685800" algn="l" defTabSz="457200" rtl="0" fontAlgn="base" hangingPunct="0">
      <a:spcBef>
        <a:spcPct val="0"/>
      </a:spcBef>
      <a:spcAft>
        <a:spcPct val="0"/>
      </a:spcAft>
      <a:defRPr sz="1200" kern="1200">
        <a:solidFill>
          <a:srgbClr val="000000"/>
        </a:solidFill>
        <a:latin typeface="Helvetica" pitchFamily="34" charset="0"/>
        <a:ea typeface="ＭＳ Ｐゴシック" pitchFamily="34" charset="-128"/>
        <a:cs typeface="+mn-cs"/>
        <a:sym typeface="Helvetica" pitchFamily="34" charset="0"/>
      </a:defRPr>
    </a:lvl4pPr>
    <a:lvl5pPr marL="914400" indent="914400" algn="l" defTabSz="457200" rtl="0" fontAlgn="base" hangingPunct="0">
      <a:spcBef>
        <a:spcPct val="0"/>
      </a:spcBef>
      <a:spcAft>
        <a:spcPct val="0"/>
      </a:spcAft>
      <a:defRPr sz="1200" kern="1200">
        <a:solidFill>
          <a:srgbClr val="000000"/>
        </a:solidFill>
        <a:latin typeface="Helvetica" pitchFamily="34" charset="0"/>
        <a:ea typeface="ＭＳ Ｐゴシック" pitchFamily="34" charset="-128"/>
        <a:cs typeface="+mn-cs"/>
        <a:sym typeface="Helvetica" pitchFamily="34" charset="0"/>
      </a:defRPr>
    </a:lvl5pPr>
    <a:lvl6pPr marL="2286000" algn="l" defTabSz="914400" rtl="0" eaLnBrk="1" latinLnBrk="0" hangingPunct="1">
      <a:defRPr sz="1200" kern="1200">
        <a:solidFill>
          <a:srgbClr val="000000"/>
        </a:solidFill>
        <a:latin typeface="Helvetica" pitchFamily="34" charset="0"/>
        <a:ea typeface="ＭＳ Ｐゴシック" pitchFamily="34" charset="-128"/>
        <a:cs typeface="+mn-cs"/>
        <a:sym typeface="Helvetica" pitchFamily="34" charset="0"/>
      </a:defRPr>
    </a:lvl6pPr>
    <a:lvl7pPr marL="2743200" algn="l" defTabSz="914400" rtl="0" eaLnBrk="1" latinLnBrk="0" hangingPunct="1">
      <a:defRPr sz="1200" kern="1200">
        <a:solidFill>
          <a:srgbClr val="000000"/>
        </a:solidFill>
        <a:latin typeface="Helvetica" pitchFamily="34" charset="0"/>
        <a:ea typeface="ＭＳ Ｐゴシック" pitchFamily="34" charset="-128"/>
        <a:cs typeface="+mn-cs"/>
        <a:sym typeface="Helvetica" pitchFamily="34" charset="0"/>
      </a:defRPr>
    </a:lvl7pPr>
    <a:lvl8pPr marL="3200400" algn="l" defTabSz="914400" rtl="0" eaLnBrk="1" latinLnBrk="0" hangingPunct="1">
      <a:defRPr sz="1200" kern="1200">
        <a:solidFill>
          <a:srgbClr val="000000"/>
        </a:solidFill>
        <a:latin typeface="Helvetica" pitchFamily="34" charset="0"/>
        <a:ea typeface="ＭＳ Ｐゴシック" pitchFamily="34" charset="-128"/>
        <a:cs typeface="+mn-cs"/>
        <a:sym typeface="Helvetica" pitchFamily="34" charset="0"/>
      </a:defRPr>
    </a:lvl8pPr>
    <a:lvl9pPr marL="3657600" algn="l" defTabSz="914400" rtl="0" eaLnBrk="1" latinLnBrk="0" hangingPunct="1">
      <a:defRPr sz="1200" kern="1200">
        <a:solidFill>
          <a:srgbClr val="000000"/>
        </a:solidFill>
        <a:latin typeface="Helvetica" pitchFamily="34" charset="0"/>
        <a:ea typeface="ＭＳ Ｐゴシック" pitchFamily="34" charset="-128"/>
        <a:cs typeface="+mn-cs"/>
        <a:sym typeface="Helvetica"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y Golden" initials="MG" lastIdx="1" clrIdx="0">
    <p:extLst>
      <p:ext uri="{19B8F6BF-5375-455C-9EA6-DF929625EA0E}">
        <p15:presenceInfo xmlns:p15="http://schemas.microsoft.com/office/powerpoint/2012/main" userId="7b6099670e61d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CE20"/>
    <a:srgbClr val="F3EDD5"/>
    <a:srgbClr val="ACB2BE"/>
    <a:srgbClr val="E0E1CF"/>
    <a:srgbClr val="ABB1BD"/>
    <a:srgbClr val="34412E"/>
    <a:srgbClr val="374B18"/>
    <a:srgbClr val="717174"/>
    <a:srgbClr val="638E13"/>
    <a:srgbClr val="2E8A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0611" autoAdjust="0"/>
  </p:normalViewPr>
  <p:slideViewPr>
    <p:cSldViewPr>
      <p:cViewPr varScale="1">
        <p:scale>
          <a:sx n="90" d="100"/>
          <a:sy n="90" d="100"/>
        </p:scale>
        <p:origin x="1356"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6" d="100"/>
          <a:sy n="86" d="100"/>
        </p:scale>
        <p:origin x="298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475" cy="480060"/>
          </a:xfrm>
          <a:prstGeom prst="rect">
            <a:avLst/>
          </a:prstGeom>
        </p:spPr>
        <p:txBody>
          <a:bodyPr vert="horz" lIns="96639" tIns="48318" rIns="96639" bIns="48318" rtlCol="0"/>
          <a:lstStyle>
            <a:lvl1pPr algn="l">
              <a:defRPr sz="1200">
                <a:latin typeface="Helvetica" charset="0"/>
                <a:ea typeface="ＭＳ Ｐゴシック" charset="0"/>
                <a:cs typeface="ＭＳ Ｐゴシック" charset="0"/>
                <a:sym typeface="Helvetica" charset="0"/>
              </a:defRPr>
            </a:lvl1pPr>
          </a:lstStyle>
          <a:p>
            <a:pPr>
              <a:defRPr/>
            </a:pPr>
            <a:r>
              <a:rPr lang="en-US"/>
              <a:t>Green Plants for Green Buildings - Living Walls with Case Studies, May 2020 Edition</a:t>
            </a:r>
          </a:p>
        </p:txBody>
      </p:sp>
      <p:sp>
        <p:nvSpPr>
          <p:cNvPr id="3" name="Date Placeholder 2"/>
          <p:cNvSpPr>
            <a:spLocks noGrp="1"/>
          </p:cNvSpPr>
          <p:nvPr>
            <p:ph type="dt" sz="quarter" idx="1"/>
          </p:nvPr>
        </p:nvSpPr>
        <p:spPr>
          <a:xfrm>
            <a:off x="4143066" y="0"/>
            <a:ext cx="3170475" cy="480060"/>
          </a:xfrm>
          <a:prstGeom prst="rect">
            <a:avLst/>
          </a:prstGeom>
        </p:spPr>
        <p:txBody>
          <a:bodyPr vert="horz" wrap="square" lIns="96639" tIns="48318" rIns="96639" bIns="48318" numCol="1" anchor="t" anchorCtr="0" compatLnSpc="1">
            <a:prstTxWarp prst="textNoShape">
              <a:avLst/>
            </a:prstTxWarp>
          </a:bodyPr>
          <a:lstStyle>
            <a:lvl1pPr algn="r">
              <a:defRPr smtClean="0">
                <a:ea typeface="ＭＳ Ｐゴシック" charset="-128"/>
              </a:defRPr>
            </a:lvl1pPr>
          </a:lstStyle>
          <a:p>
            <a:pPr>
              <a:defRPr/>
            </a:pPr>
            <a:fld id="{F5CB9BE6-A0E7-40DF-B725-F75574BBC0C9}" type="datetime1">
              <a:rPr lang="en-US" smtClean="0"/>
              <a:t>12/1/2021</a:t>
            </a:fld>
            <a:endParaRPr lang="en-US"/>
          </a:p>
        </p:txBody>
      </p:sp>
      <p:sp>
        <p:nvSpPr>
          <p:cNvPr id="4" name="Footer Placeholder 3"/>
          <p:cNvSpPr>
            <a:spLocks noGrp="1"/>
          </p:cNvSpPr>
          <p:nvPr>
            <p:ph type="ftr" sz="quarter" idx="2"/>
          </p:nvPr>
        </p:nvSpPr>
        <p:spPr>
          <a:xfrm>
            <a:off x="2" y="9119496"/>
            <a:ext cx="3170475" cy="480060"/>
          </a:xfrm>
          <a:prstGeom prst="rect">
            <a:avLst/>
          </a:prstGeom>
        </p:spPr>
        <p:txBody>
          <a:bodyPr vert="horz" lIns="96639" tIns="48318" rIns="96639" bIns="48318" rtlCol="0" anchor="b"/>
          <a:lstStyle>
            <a:lvl1pPr algn="l">
              <a:defRPr sz="1200">
                <a:latin typeface="Helvetica" charset="0"/>
                <a:ea typeface="ＭＳ Ｐゴシック" charset="0"/>
                <a:cs typeface="ＭＳ Ｐゴシック" charset="0"/>
                <a:sym typeface="Helvetica" charset="0"/>
              </a:defRPr>
            </a:lvl1pPr>
          </a:lstStyle>
          <a:p>
            <a:pPr>
              <a:defRPr/>
            </a:pPr>
            <a:r>
              <a:rPr lang="en-US"/>
              <a:t>NAS/Living Walls CS Revised 2020 - MAG. C.Osborn, R. Connell, M. Golden - 2020</a:t>
            </a:r>
          </a:p>
        </p:txBody>
      </p:sp>
      <p:sp>
        <p:nvSpPr>
          <p:cNvPr id="5" name="Slide Number Placeholder 4"/>
          <p:cNvSpPr>
            <a:spLocks noGrp="1"/>
          </p:cNvSpPr>
          <p:nvPr>
            <p:ph type="sldNum" sz="quarter" idx="3"/>
          </p:nvPr>
        </p:nvSpPr>
        <p:spPr>
          <a:xfrm>
            <a:off x="4143066" y="9119496"/>
            <a:ext cx="3170475" cy="480060"/>
          </a:xfrm>
          <a:prstGeom prst="rect">
            <a:avLst/>
          </a:prstGeom>
        </p:spPr>
        <p:txBody>
          <a:bodyPr vert="horz" wrap="square" lIns="96639" tIns="48318" rIns="96639" bIns="48318" numCol="1" anchor="b" anchorCtr="0" compatLnSpc="1">
            <a:prstTxWarp prst="textNoShape">
              <a:avLst/>
            </a:prstTxWarp>
          </a:bodyPr>
          <a:lstStyle>
            <a:lvl1pPr algn="r">
              <a:defRPr smtClean="0">
                <a:ea typeface="ＭＳ Ｐゴシック" charset="-128"/>
              </a:defRPr>
            </a:lvl1pPr>
          </a:lstStyle>
          <a:p>
            <a:pPr>
              <a:defRPr/>
            </a:pPr>
            <a:fld id="{865A3B5B-D0F1-4752-89FA-782F67710D89}" type="slidenum">
              <a:rPr lang="en-US"/>
              <a:pPr>
                <a:defRPr/>
              </a:pPr>
              <a:t>‹#›</a:t>
            </a:fld>
            <a:endParaRPr lang="en-US"/>
          </a:p>
        </p:txBody>
      </p:sp>
    </p:spTree>
    <p:extLst>
      <p:ext uri="{BB962C8B-B14F-4D97-AF65-F5344CB8AC3E}">
        <p14:creationId xmlns:p14="http://schemas.microsoft.com/office/powerpoint/2010/main" val="137435246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1"/>
          <p:cNvSpPr>
            <a:spLocks noGrp="1" noRot="1" noChangeAspect="1"/>
          </p:cNvSpPr>
          <p:nvPr>
            <p:ph type="sldImg" idx="2"/>
          </p:nvPr>
        </p:nvSpPr>
        <p:spPr bwMode="auto">
          <a:xfrm>
            <a:off x="457200" y="720725"/>
            <a:ext cx="6400800" cy="3600450"/>
          </a:xfrm>
          <a:prstGeom prst="rect">
            <a:avLst/>
          </a:prstGeom>
          <a:noFill/>
          <a:ln w="9525">
            <a:noFill/>
            <a:miter lim="800000"/>
            <a:headEnd/>
            <a:tailEnd/>
          </a:ln>
        </p:spPr>
      </p:sp>
      <p:sp>
        <p:nvSpPr>
          <p:cNvPr id="11266" name="Rectangle 2"/>
          <p:cNvSpPr>
            <a:spLocks noGrp="1"/>
          </p:cNvSpPr>
          <p:nvPr>
            <p:ph type="body" sz="quarter" idx="3"/>
          </p:nvPr>
        </p:nvSpPr>
        <p:spPr bwMode="auto">
          <a:xfrm>
            <a:off x="975915" y="4560570"/>
            <a:ext cx="5363372" cy="432054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6639" tIns="48318" rIns="96639" bIns="48318" numCol="1" anchor="t" anchorCtr="0" compatLnSpc="1">
            <a:prstTxWarp prst="textNoShape">
              <a:avLst/>
            </a:prstTxWarp>
          </a:bodyPr>
          <a:lstStyle/>
          <a:p>
            <a:pPr lvl="0"/>
            <a:r>
              <a:rPr lang="en-US" noProof="0" dirty="0">
                <a:sym typeface="Avenir Roman" charset="0"/>
              </a:rPr>
              <a:t>Click to edit Master text styles</a:t>
            </a:r>
          </a:p>
          <a:p>
            <a:pPr lvl="1"/>
            <a:r>
              <a:rPr lang="en-US" noProof="0" dirty="0">
                <a:sym typeface="Avenir Roman" charset="0"/>
              </a:rPr>
              <a:t>Second level</a:t>
            </a:r>
          </a:p>
          <a:p>
            <a:pPr lvl="2"/>
            <a:r>
              <a:rPr lang="en-US" noProof="0" dirty="0">
                <a:sym typeface="Avenir Roman" charset="0"/>
              </a:rPr>
              <a:t>Third level</a:t>
            </a:r>
          </a:p>
          <a:p>
            <a:pPr lvl="3"/>
            <a:r>
              <a:rPr lang="en-US" noProof="0" dirty="0">
                <a:sym typeface="Avenir Roman" charset="0"/>
              </a:rPr>
              <a:t>Fourth level</a:t>
            </a:r>
          </a:p>
          <a:p>
            <a:pPr lvl="4"/>
            <a:r>
              <a:rPr lang="en-US" noProof="0" dirty="0">
                <a:sym typeface="Avenir Roman" charset="0"/>
              </a:rPr>
              <a:t>Fifth level</a:t>
            </a:r>
          </a:p>
        </p:txBody>
      </p:sp>
      <p:sp>
        <p:nvSpPr>
          <p:cNvPr id="2" name="Footer Placeholder 1">
            <a:extLst>
              <a:ext uri="{FF2B5EF4-FFF2-40B4-BE49-F238E27FC236}">
                <a16:creationId xmlns:a16="http://schemas.microsoft.com/office/drawing/2014/main" id="{7A902D16-CDBE-4EF3-8666-9D4A9000AAE3}"/>
              </a:ext>
            </a:extLst>
          </p:cNvPr>
          <p:cNvSpPr>
            <a:spLocks noGrp="1"/>
          </p:cNvSpPr>
          <p:nvPr>
            <p:ph type="ftr" sz="quarter" idx="4"/>
          </p:nvPr>
        </p:nvSpPr>
        <p:spPr>
          <a:xfrm>
            <a:off x="0" y="9120150"/>
            <a:ext cx="3737840" cy="481051"/>
          </a:xfrm>
          <a:prstGeom prst="rect">
            <a:avLst/>
          </a:prstGeom>
        </p:spPr>
        <p:txBody>
          <a:bodyPr vert="horz" lIns="95669" tIns="47835" rIns="95669" bIns="47835" rtlCol="0" anchor="b"/>
          <a:lstStyle>
            <a:lvl1pPr algn="l">
              <a:defRPr sz="1300"/>
            </a:lvl1pPr>
          </a:lstStyle>
          <a:p>
            <a:r>
              <a:rPr lang="en-US"/>
              <a:t>NAS/Living Walls CS Revised 2020 - MAG. C.Osborn, R. Connell, M. Golden - 2020</a:t>
            </a:r>
            <a:endParaRPr lang="en-US" dirty="0"/>
          </a:p>
        </p:txBody>
      </p:sp>
      <p:sp>
        <p:nvSpPr>
          <p:cNvPr id="3" name="Date Placeholder 2">
            <a:extLst>
              <a:ext uri="{FF2B5EF4-FFF2-40B4-BE49-F238E27FC236}">
                <a16:creationId xmlns:a16="http://schemas.microsoft.com/office/drawing/2014/main" id="{74BA1C3E-E706-4A76-92C6-304BAEF9E6E9}"/>
              </a:ext>
            </a:extLst>
          </p:cNvPr>
          <p:cNvSpPr>
            <a:spLocks noGrp="1"/>
          </p:cNvSpPr>
          <p:nvPr>
            <p:ph type="dt" idx="1"/>
          </p:nvPr>
        </p:nvSpPr>
        <p:spPr>
          <a:xfrm>
            <a:off x="4144055" y="2"/>
            <a:ext cx="3169474" cy="481052"/>
          </a:xfrm>
          <a:prstGeom prst="rect">
            <a:avLst/>
          </a:prstGeom>
        </p:spPr>
        <p:txBody>
          <a:bodyPr vert="horz" lIns="95669" tIns="47835" rIns="95669" bIns="47835" rtlCol="0"/>
          <a:lstStyle>
            <a:lvl1pPr algn="r">
              <a:defRPr sz="1300"/>
            </a:lvl1pPr>
          </a:lstStyle>
          <a:p>
            <a:fld id="{AB2B572A-1009-4EDF-ADD4-ABA4581EF8B8}" type="datetime1">
              <a:rPr lang="en-US" smtClean="0"/>
              <a:t>12/1/2021</a:t>
            </a:fld>
            <a:endParaRPr lang="en-US"/>
          </a:p>
        </p:txBody>
      </p:sp>
      <p:sp>
        <p:nvSpPr>
          <p:cNvPr id="4" name="Header Placeholder 3">
            <a:extLst>
              <a:ext uri="{FF2B5EF4-FFF2-40B4-BE49-F238E27FC236}">
                <a16:creationId xmlns:a16="http://schemas.microsoft.com/office/drawing/2014/main" id="{E3D3F65A-1320-4005-8FF1-B7E25FC4CB58}"/>
              </a:ext>
            </a:extLst>
          </p:cNvPr>
          <p:cNvSpPr>
            <a:spLocks noGrp="1"/>
          </p:cNvSpPr>
          <p:nvPr>
            <p:ph type="hdr" sz="quarter"/>
          </p:nvPr>
        </p:nvSpPr>
        <p:spPr>
          <a:xfrm>
            <a:off x="1" y="2"/>
            <a:ext cx="3336641" cy="481052"/>
          </a:xfrm>
          <a:prstGeom prst="rect">
            <a:avLst/>
          </a:prstGeom>
        </p:spPr>
        <p:txBody>
          <a:bodyPr vert="horz" lIns="95669" tIns="47835" rIns="95669" bIns="47835" rtlCol="0"/>
          <a:lstStyle>
            <a:lvl1pPr algn="l">
              <a:defRPr sz="1300"/>
            </a:lvl1pPr>
          </a:lstStyle>
          <a:p>
            <a:r>
              <a:rPr lang="en-US"/>
              <a:t>Green Plants for Green Buildings - Living Walls with Case Studies, May 2020 Edition</a:t>
            </a:r>
          </a:p>
        </p:txBody>
      </p:sp>
      <p:sp>
        <p:nvSpPr>
          <p:cNvPr id="5" name="Slide Number Placeholder 4">
            <a:extLst>
              <a:ext uri="{FF2B5EF4-FFF2-40B4-BE49-F238E27FC236}">
                <a16:creationId xmlns:a16="http://schemas.microsoft.com/office/drawing/2014/main" id="{F8ECA66F-F6F8-4243-A954-16E0DF1DFBFB}"/>
              </a:ext>
            </a:extLst>
          </p:cNvPr>
          <p:cNvSpPr>
            <a:spLocks noGrp="1"/>
          </p:cNvSpPr>
          <p:nvPr>
            <p:ph type="sldNum" sz="quarter" idx="5"/>
          </p:nvPr>
        </p:nvSpPr>
        <p:spPr>
          <a:xfrm>
            <a:off x="4144055" y="9120150"/>
            <a:ext cx="3169474" cy="481051"/>
          </a:xfrm>
          <a:prstGeom prst="rect">
            <a:avLst/>
          </a:prstGeom>
        </p:spPr>
        <p:txBody>
          <a:bodyPr vert="horz" lIns="95669" tIns="47835" rIns="95669" bIns="47835" rtlCol="0" anchor="b"/>
          <a:lstStyle>
            <a:lvl1pPr algn="r">
              <a:defRPr sz="1300"/>
            </a:lvl1pPr>
          </a:lstStyle>
          <a:p>
            <a:fld id="{A4F3AAE5-8EEA-4AD8-8F8A-DFB64DB5222B}" type="slidenum">
              <a:rPr lang="en-US" smtClean="0"/>
              <a:t>‹#›</a:t>
            </a:fld>
            <a:endParaRPr lang="en-US"/>
          </a:p>
        </p:txBody>
      </p:sp>
    </p:spTree>
    <p:extLst>
      <p:ext uri="{BB962C8B-B14F-4D97-AF65-F5344CB8AC3E}">
        <p14:creationId xmlns:p14="http://schemas.microsoft.com/office/powerpoint/2010/main" val="1104468501"/>
      </p:ext>
    </p:extLst>
  </p:cSld>
  <p:clrMap bg1="lt1" tx1="dk1" bg2="lt2" tx2="dk2" accent1="accent1" accent2="accent2" accent3="accent3" accent4="accent4" accent5="accent5" accent6="accent6" hlink="hlink" folHlink="folHlink"/>
  <p:hf/>
  <p:notesStyle>
    <a:lvl1pPr algn="l" defTabSz="457200" rtl="0" eaLnBrk="0" fontAlgn="base" hangingPunct="0">
      <a:lnSpc>
        <a:spcPct val="125000"/>
      </a:lnSpc>
      <a:spcBef>
        <a:spcPct val="0"/>
      </a:spcBef>
      <a:spcAft>
        <a:spcPct val="0"/>
      </a:spcAft>
      <a:defRPr sz="1600" kern="1200" baseline="0">
        <a:solidFill>
          <a:srgbClr val="000000"/>
        </a:solidFill>
        <a:latin typeface="Avenir Roman" charset="0"/>
        <a:ea typeface="ＭＳ Ｐゴシック" charset="0"/>
        <a:cs typeface="ＭＳ Ｐゴシック" charset="0"/>
        <a:sym typeface="Avenir Roman" charset="0"/>
      </a:defRPr>
    </a:lvl1pPr>
    <a:lvl2pPr marL="228600" algn="l" defTabSz="457200" rtl="0" eaLnBrk="0" fontAlgn="base" hangingPunct="0">
      <a:lnSpc>
        <a:spcPct val="125000"/>
      </a:lnSpc>
      <a:spcBef>
        <a:spcPct val="0"/>
      </a:spcBef>
      <a:spcAft>
        <a:spcPct val="0"/>
      </a:spcAft>
      <a:defRPr sz="1600" kern="1200" baseline="0">
        <a:solidFill>
          <a:srgbClr val="000000"/>
        </a:solidFill>
        <a:latin typeface="Avenir Roman" charset="0"/>
        <a:ea typeface="ＭＳ Ｐゴシック" charset="0"/>
        <a:cs typeface="+mn-cs"/>
        <a:sym typeface="Avenir Roman" charset="0"/>
      </a:defRPr>
    </a:lvl2pPr>
    <a:lvl3pPr marL="457200" algn="l" defTabSz="457200" rtl="0" eaLnBrk="0" fontAlgn="base" hangingPunct="0">
      <a:lnSpc>
        <a:spcPct val="125000"/>
      </a:lnSpc>
      <a:spcBef>
        <a:spcPct val="0"/>
      </a:spcBef>
      <a:spcAft>
        <a:spcPct val="0"/>
      </a:spcAft>
      <a:defRPr sz="1600" kern="1200" baseline="0">
        <a:solidFill>
          <a:srgbClr val="000000"/>
        </a:solidFill>
        <a:latin typeface="Avenir Roman" charset="0"/>
        <a:ea typeface="ＭＳ Ｐゴシック" charset="0"/>
        <a:cs typeface="+mn-cs"/>
        <a:sym typeface="Avenir Roman" charset="0"/>
      </a:defRPr>
    </a:lvl3pPr>
    <a:lvl4pPr marL="685800" algn="l" defTabSz="457200" rtl="0" eaLnBrk="0" fontAlgn="base" hangingPunct="0">
      <a:lnSpc>
        <a:spcPct val="125000"/>
      </a:lnSpc>
      <a:spcBef>
        <a:spcPct val="0"/>
      </a:spcBef>
      <a:spcAft>
        <a:spcPct val="0"/>
      </a:spcAft>
      <a:defRPr sz="1600" kern="1200" baseline="0">
        <a:solidFill>
          <a:srgbClr val="000000"/>
        </a:solidFill>
        <a:latin typeface="Avenir Roman" charset="0"/>
        <a:ea typeface="ＭＳ Ｐゴシック" charset="0"/>
        <a:cs typeface="+mn-cs"/>
        <a:sym typeface="Avenir Roman" charset="0"/>
      </a:defRPr>
    </a:lvl4pPr>
    <a:lvl5pPr marL="914400" algn="l" defTabSz="457200" rtl="0" eaLnBrk="0" fontAlgn="base" hangingPunct="0">
      <a:lnSpc>
        <a:spcPct val="125000"/>
      </a:lnSpc>
      <a:spcBef>
        <a:spcPct val="0"/>
      </a:spcBef>
      <a:spcAft>
        <a:spcPct val="0"/>
      </a:spcAft>
      <a:defRPr sz="1600" kern="1200" baseline="0">
        <a:solidFill>
          <a:srgbClr val="000000"/>
        </a:solidFill>
        <a:latin typeface="Avenir Roman" charset="0"/>
        <a:ea typeface="ＭＳ Ｐゴシック" charset="0"/>
        <a:cs typeface="+mn-cs"/>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reenplantsforgreenbuildings.org/become-a-train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reenplantsforgreenbuildings.org/research"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5138" y="727075"/>
            <a:ext cx="6454775" cy="3630613"/>
          </a:xfrm>
        </p:spPr>
      </p:sp>
      <p:sp>
        <p:nvSpPr>
          <p:cNvPr id="3" name="Notes Placeholder 2"/>
          <p:cNvSpPr>
            <a:spLocks noGrp="1"/>
          </p:cNvSpPr>
          <p:nvPr>
            <p:ph type="body" idx="1"/>
          </p:nvPr>
        </p:nvSpPr>
        <p:spPr/>
        <p:txBody>
          <a:bodyPr/>
          <a:lstStyle/>
          <a:p>
            <a:r>
              <a:rPr lang="en-US" sz="1100" dirty="0"/>
              <a:t>Hello, and thanks for downloading this information.</a:t>
            </a:r>
          </a:p>
          <a:p>
            <a:endParaRPr lang="en-US" sz="1100" dirty="0"/>
          </a:p>
          <a:p>
            <a:r>
              <a:rPr lang="en-US" sz="1300" dirty="0"/>
              <a:t>To support people and companies with a vision of the future in which preserving access to nature and interior landscaping is </a:t>
            </a:r>
            <a:r>
              <a:rPr lang="en-US" sz="1300" b="1" dirty="0"/>
              <a:t>more relevant than ever</a:t>
            </a:r>
            <a:r>
              <a:rPr lang="en-US" sz="1300" dirty="0"/>
              <a:t>, Green Plants for Green Buildings has created an edited version of our continuing education course, The Economics of Biophilic Design. It looks at the science behind the crucial role nature plays in maintaining our wellbeing, and includes research data from five sectors (education, health care, retail, workplace, and communities) on the impact biophilic design has on health, productivity and profits. We hope you’ll share this compelling information with your teams and create talking points for your client conversations.</a:t>
            </a:r>
          </a:p>
          <a:p>
            <a:endParaRPr lang="en-US" sz="1300" dirty="0"/>
          </a:p>
          <a:p>
            <a:r>
              <a:rPr lang="en-US" sz="1100" dirty="0"/>
              <a:t>Bear in mind: 1. This edited course is part of the GPGB Registered Trainer curriculum and is written as if you, the reader, are making this presentation. 2. This material will not confer to you Registered Trainer status. If you are interested in this, visit </a:t>
            </a:r>
            <a:r>
              <a:rPr lang="en-US" sz="1100" dirty="0">
                <a:hlinkClick r:id="rId3"/>
              </a:rPr>
              <a:t>https://greenplantsforgreenbuildings.org/become-a-trainer/</a:t>
            </a:r>
            <a:r>
              <a:rPr lang="en-US" sz="1100" dirty="0"/>
              <a:t> for more information, or call us at 707-467-9417.</a:t>
            </a:r>
          </a:p>
          <a:p>
            <a:endParaRPr lang="en-US" sz="1100" dirty="0"/>
          </a:p>
          <a:p>
            <a:r>
              <a:rPr lang="en-US" sz="1100" dirty="0"/>
              <a:t>Be well and #StayPlanted!</a:t>
            </a:r>
          </a:p>
          <a:p>
            <a:pPr eaLnBrk="1"/>
            <a:r>
              <a:rPr lang="en-US" sz="1300" dirty="0">
                <a:ea typeface="ＭＳ Ｐゴシック" pitchFamily="34" charset="-128"/>
              </a:rPr>
              <a:t>Photo: Furbish Co. </a:t>
            </a:r>
            <a:r>
              <a:rPr lang="en-US" sz="1300" dirty="0" err="1">
                <a:ea typeface="ＭＳ Ｐゴシック" pitchFamily="34" charset="-128"/>
              </a:rPr>
              <a:t>BioWall</a:t>
            </a:r>
            <a:r>
              <a:rPr lang="en-US" sz="1300" dirty="0">
                <a:ea typeface="ＭＳ Ｐゴシック" pitchFamily="34" charset="-128"/>
              </a:rPr>
              <a:t> Design Guide</a:t>
            </a:r>
          </a:p>
        </p:txBody>
      </p:sp>
      <p:sp>
        <p:nvSpPr>
          <p:cNvPr id="4" name="Slide Number Placeholder 3">
            <a:extLst>
              <a:ext uri="{FF2B5EF4-FFF2-40B4-BE49-F238E27FC236}">
                <a16:creationId xmlns:a16="http://schemas.microsoft.com/office/drawing/2014/main" id="{A556FC97-23A3-4B69-A30C-06E4A316E621}"/>
              </a:ext>
            </a:extLst>
          </p:cNvPr>
          <p:cNvSpPr>
            <a:spLocks noGrp="1"/>
          </p:cNvSpPr>
          <p:nvPr>
            <p:ph type="sldNum" sz="quarter" idx="5"/>
          </p:nvPr>
        </p:nvSpPr>
        <p:spPr/>
        <p:txBody>
          <a:bodyPr/>
          <a:lstStyle/>
          <a:p>
            <a:fld id="{A4F3AAE5-8EEA-4AD8-8F8A-DFB64DB5222B}" type="slidenum">
              <a:rPr lang="en-US" smtClean="0"/>
              <a:t>1</a:t>
            </a:fld>
            <a:endParaRPr lang="en-US"/>
          </a:p>
        </p:txBody>
      </p:sp>
    </p:spTree>
    <p:extLst>
      <p:ext uri="{BB962C8B-B14F-4D97-AF65-F5344CB8AC3E}">
        <p14:creationId xmlns:p14="http://schemas.microsoft.com/office/powerpoint/2010/main" val="2178248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980" indent="-182980" eaLnBrk="1">
              <a:defRPr/>
            </a:pPr>
            <a:r>
              <a:rPr lang="en-US" sz="1300" dirty="0"/>
              <a:t>With this system, essentially two layers of fabric are attached to a waterproof support; the outer layer holds the plants, the inner layer holds the water. </a:t>
            </a:r>
          </a:p>
          <a:p>
            <a:pPr marL="182980" indent="-182980" eaLnBrk="1">
              <a:defRPr/>
            </a:pPr>
            <a:endParaRPr lang="en-US" sz="1300" dirty="0"/>
          </a:p>
          <a:p>
            <a:pPr marL="182980" indent="-182980" eaLnBrk="1">
              <a:defRPr/>
            </a:pPr>
            <a:r>
              <a:rPr lang="en-US" sz="1300" dirty="0"/>
              <a:t>Features: </a:t>
            </a:r>
          </a:p>
          <a:p>
            <a:pPr marL="182980" indent="-182980" eaLnBrk="1">
              <a:buSzPct val="80000"/>
              <a:buFontTx/>
              <a:buChar char="•"/>
              <a:defRPr/>
            </a:pPr>
            <a:r>
              <a:rPr lang="en-US" sz="1300" dirty="0"/>
              <a:t>Lightweight.</a:t>
            </a:r>
          </a:p>
          <a:p>
            <a:pPr marL="182980" indent="-182980" eaLnBrk="1">
              <a:buSzPct val="80000"/>
              <a:buFontTx/>
              <a:buChar char="•"/>
              <a:defRPr/>
            </a:pPr>
            <a:r>
              <a:rPr lang="en-US" sz="1300" dirty="0"/>
              <a:t>Allows for a large variety of planting options.</a:t>
            </a:r>
          </a:p>
          <a:p>
            <a:pPr marL="182980" indent="-182980" eaLnBrk="1">
              <a:buSzPct val="80000"/>
              <a:buFontTx/>
              <a:buChar char="•"/>
              <a:defRPr/>
            </a:pPr>
            <a:r>
              <a:rPr lang="en-US" sz="1300" dirty="0"/>
              <a:t>Plants with little or no soil are placed in pockets attached to a support structure. </a:t>
            </a:r>
          </a:p>
          <a:p>
            <a:pPr marL="182980" indent="-182980" eaLnBrk="1">
              <a:buSzPct val="80000"/>
              <a:buFontTx/>
              <a:buChar char="•"/>
              <a:defRPr/>
            </a:pPr>
            <a:r>
              <a:rPr lang="en-US" sz="1300" dirty="0"/>
              <a:t>The roots become interwoven with the hydroponic media.</a:t>
            </a:r>
          </a:p>
          <a:p>
            <a:pPr marL="182980" indent="-182980" eaLnBrk="1">
              <a:buSzPct val="80000"/>
              <a:buFontTx/>
              <a:buChar char="•"/>
              <a:defRPr/>
            </a:pPr>
            <a:r>
              <a:rPr lang="en-US" sz="1300" dirty="0"/>
              <a:t>Irrigated from the top of the wall, but very dependent upon regular irrigation and nutrients.</a:t>
            </a:r>
          </a:p>
          <a:p>
            <a:pPr marL="182980" indent="-182980" eaLnBrk="1">
              <a:buSzPct val="80000"/>
              <a:buFontTx/>
              <a:buChar char="•"/>
              <a:defRPr/>
            </a:pPr>
            <a:r>
              <a:rPr lang="en-US" sz="1300" dirty="0"/>
              <a:t>Must incorporate a catch basin and re-circulation system.</a:t>
            </a:r>
          </a:p>
          <a:p>
            <a:pPr marL="182980" indent="-182980" eaLnBrk="1">
              <a:buSzPct val="80000"/>
              <a:buFontTx/>
              <a:buChar char="•"/>
              <a:defRPr/>
            </a:pPr>
            <a:r>
              <a:rPr lang="en-US" sz="1300" dirty="0"/>
              <a:t>These walls are more expensive and generally range from $90- $150 </a:t>
            </a:r>
            <a:r>
              <a:rPr lang="en-US" sz="1300" dirty="0" err="1"/>
              <a:t>sq</a:t>
            </a:r>
            <a:r>
              <a:rPr lang="en-US" sz="1300" dirty="0"/>
              <a:t>/ft installed.</a:t>
            </a:r>
          </a:p>
          <a:p>
            <a:pPr eaLnBrk="1">
              <a:buSzPct val="80000"/>
              <a:defRPr/>
            </a:pPr>
            <a:endParaRPr lang="en-US" sz="1300" dirty="0"/>
          </a:p>
          <a:p>
            <a:pPr eaLnBrk="1" hangingPunct="1"/>
            <a:r>
              <a:rPr lang="en-US" altLang="en-US" sz="1300" dirty="0">
                <a:ea typeface="ＭＳ Ｐゴシック" pitchFamily="34" charset="-128"/>
              </a:rPr>
              <a:t>Photo courtesy of Green Over Grey, Edmonton International Airport</a:t>
            </a:r>
          </a:p>
        </p:txBody>
      </p:sp>
      <p:sp>
        <p:nvSpPr>
          <p:cNvPr id="2" name="Date Placeholder 1">
            <a:extLst>
              <a:ext uri="{FF2B5EF4-FFF2-40B4-BE49-F238E27FC236}">
                <a16:creationId xmlns:a16="http://schemas.microsoft.com/office/drawing/2014/main" id="{5CADB970-B654-44EB-97C0-F2F175C1E78E}"/>
              </a:ext>
            </a:extLst>
          </p:cNvPr>
          <p:cNvSpPr>
            <a:spLocks noGrp="1"/>
          </p:cNvSpPr>
          <p:nvPr>
            <p:ph type="dt" idx="1"/>
          </p:nvPr>
        </p:nvSpPr>
        <p:spPr/>
        <p:txBody>
          <a:bodyPr lIns="94846" tIns="47424" rIns="94846" bIns="47424"/>
          <a:lstStyle/>
          <a:p>
            <a:fld id="{114D8C7A-3F4D-4B17-8893-19C17B73A2D1}" type="datetime1">
              <a:rPr lang="en-US" smtClean="0"/>
              <a:t>12/1/2021</a:t>
            </a:fld>
            <a:endParaRPr lang="en-US" dirty="0"/>
          </a:p>
        </p:txBody>
      </p:sp>
      <p:sp>
        <p:nvSpPr>
          <p:cNvPr id="3" name="Footer Placeholder 2">
            <a:extLst>
              <a:ext uri="{FF2B5EF4-FFF2-40B4-BE49-F238E27FC236}">
                <a16:creationId xmlns:a16="http://schemas.microsoft.com/office/drawing/2014/main" id="{7B56E693-F7BA-40E1-B741-5038F255840A}"/>
              </a:ext>
            </a:extLst>
          </p:cNvPr>
          <p:cNvSpPr>
            <a:spLocks noGrp="1"/>
          </p:cNvSpPr>
          <p:nvPr>
            <p:ph type="ftr" sz="quarter" idx="4"/>
          </p:nvPr>
        </p:nvSpPr>
        <p:spPr/>
        <p:txBody>
          <a:bodyPr lIns="94846" tIns="47424" rIns="94846" bIns="47424"/>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054CE420-3724-4FD3-80A6-D7DD8390B7CB}"/>
              </a:ext>
            </a:extLst>
          </p:cNvPr>
          <p:cNvSpPr>
            <a:spLocks noGrp="1"/>
          </p:cNvSpPr>
          <p:nvPr>
            <p:ph type="sldNum" sz="quarter" idx="5"/>
          </p:nvPr>
        </p:nvSpPr>
        <p:spPr/>
        <p:txBody>
          <a:bodyPr/>
          <a:lstStyle/>
          <a:p>
            <a:fld id="{A4F3AAE5-8EEA-4AD8-8F8A-DFB64DB5222B}" type="slidenum">
              <a:rPr lang="en-US" smtClean="0"/>
              <a:t>10</a:t>
            </a:fld>
            <a:endParaRPr lang="en-US"/>
          </a:p>
        </p:txBody>
      </p:sp>
    </p:spTree>
    <p:extLst>
      <p:ext uri="{BB962C8B-B14F-4D97-AF65-F5344CB8AC3E}">
        <p14:creationId xmlns:p14="http://schemas.microsoft.com/office/powerpoint/2010/main" val="2518717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venir Roman"/>
              </a:rPr>
              <a:t>This system uses a long-lasting, lightweight planting medium (open cell polyester polyurethane foam)  that is not subject to deterioration through decomposition. Provides protection of the structural support. </a:t>
            </a:r>
            <a:endParaRPr lang="en-US" altLang="en-US" sz="1300" dirty="0">
              <a:latin typeface="Avenir Roman"/>
              <a:ea typeface="ＭＳ Ｐゴシック" pitchFamily="34" charset="-128"/>
            </a:endParaRPr>
          </a:p>
          <a:p>
            <a:pPr marL="174663" indent="-174663" eaLnBrk="1">
              <a:defRPr/>
            </a:pPr>
            <a:r>
              <a:rPr lang="en-US" sz="1300" dirty="0">
                <a:latin typeface="Avenir Roman"/>
              </a:rPr>
              <a:t>Features: </a:t>
            </a:r>
          </a:p>
          <a:p>
            <a:pPr marL="174663" indent="-174663" defTabSz="478343" eaLnBrk="1">
              <a:buSzPct val="80000"/>
              <a:buFontTx/>
              <a:buChar char="•"/>
              <a:defRPr/>
            </a:pPr>
            <a:r>
              <a:rPr lang="en-US" sz="1300" dirty="0">
                <a:latin typeface="Avenir Roman"/>
              </a:rPr>
              <a:t>Lightweight. </a:t>
            </a:r>
          </a:p>
          <a:p>
            <a:pPr marL="174663" indent="-174663" defTabSz="478343" eaLnBrk="1">
              <a:buSzPct val="80000"/>
              <a:buFontTx/>
              <a:buChar char="•"/>
              <a:defRPr/>
            </a:pPr>
            <a:r>
              <a:rPr lang="en-US" altLang="en-US" sz="1300" dirty="0">
                <a:latin typeface="Avenir Roman"/>
                <a:ea typeface="ＭＳ Ｐゴシック" pitchFamily="34" charset="-128"/>
              </a:rPr>
              <a:t>Used in indoor use or protected sites only</a:t>
            </a:r>
            <a:endParaRPr lang="en-US" sz="1300" dirty="0">
              <a:latin typeface="Avenir Roman"/>
            </a:endParaRPr>
          </a:p>
          <a:p>
            <a:pPr marL="174663" indent="-174663" eaLnBrk="1">
              <a:buSzPct val="80000"/>
              <a:buFontTx/>
              <a:buChar char="•"/>
              <a:defRPr/>
            </a:pPr>
            <a:r>
              <a:rPr lang="en-US" sz="1300" dirty="0">
                <a:latin typeface="Avenir Roman"/>
              </a:rPr>
              <a:t>Allows for a large variety of planting options.</a:t>
            </a:r>
          </a:p>
          <a:p>
            <a:pPr marL="174663" indent="-174663" eaLnBrk="1">
              <a:buSzPct val="80000"/>
              <a:buFontTx/>
              <a:buChar char="•"/>
              <a:defRPr/>
            </a:pPr>
            <a:r>
              <a:rPr lang="en-US" sz="1300" dirty="0">
                <a:latin typeface="Avenir Roman"/>
              </a:rPr>
              <a:t>This system differs from Fixed Hydroponics in that the plants are placed in hydroponic growth media modules and then attached to a support structure.</a:t>
            </a:r>
          </a:p>
          <a:p>
            <a:pPr marL="174663" indent="-174663" eaLnBrk="1">
              <a:buSzPct val="80000"/>
              <a:buFontTx/>
              <a:buChar char="•"/>
              <a:defRPr/>
            </a:pPr>
            <a:r>
              <a:rPr lang="en-US" sz="1300" dirty="0">
                <a:latin typeface="Avenir Roman"/>
              </a:rPr>
              <a:t>The roots become interwoven with the hydroponic media.</a:t>
            </a:r>
          </a:p>
          <a:p>
            <a:pPr marL="174663" indent="-174663" eaLnBrk="1">
              <a:buSzPct val="80000"/>
              <a:buFontTx/>
              <a:buChar char="•"/>
              <a:defRPr/>
            </a:pPr>
            <a:r>
              <a:rPr lang="en-US" sz="1300" dirty="0">
                <a:latin typeface="Avenir Roman"/>
              </a:rPr>
              <a:t>Irrigated from the top of the wall, and as with Fixed Hydroponic Walls, are very dependent upon regular irrigation and nutrients.</a:t>
            </a:r>
          </a:p>
          <a:p>
            <a:pPr marL="174663" indent="-174663" eaLnBrk="1">
              <a:buSzPct val="80000"/>
              <a:buFontTx/>
              <a:buChar char="•"/>
              <a:defRPr/>
            </a:pPr>
            <a:r>
              <a:rPr lang="en-US" sz="1300" dirty="0">
                <a:latin typeface="Avenir Roman"/>
              </a:rPr>
              <a:t>These walls are generally more expensive than fixed hydroponics and range from $100 - $175 </a:t>
            </a:r>
            <a:r>
              <a:rPr lang="en-US" sz="1300" dirty="0" err="1">
                <a:latin typeface="Avenir Roman"/>
              </a:rPr>
              <a:t>sq</a:t>
            </a:r>
            <a:r>
              <a:rPr lang="en-US" sz="1300" dirty="0">
                <a:latin typeface="Avenir Roman"/>
              </a:rPr>
              <a:t>/ft installed.</a:t>
            </a:r>
          </a:p>
          <a:p>
            <a:pPr marL="174663" indent="-174663" eaLnBrk="1">
              <a:defRPr/>
            </a:pPr>
            <a:r>
              <a:rPr lang="en-US" sz="1300" dirty="0">
                <a:latin typeface="Avenir Roman"/>
              </a:rPr>
              <a:t>Photo courtesy: </a:t>
            </a:r>
            <a:r>
              <a:rPr lang="en-US" sz="1300" dirty="0" err="1">
                <a:latin typeface="Avenir Roman"/>
              </a:rPr>
              <a:t>McCaren</a:t>
            </a:r>
            <a:r>
              <a:rPr lang="en-US" sz="1300" dirty="0">
                <a:latin typeface="Avenir Roman"/>
              </a:rPr>
              <a:t> Designs. </a:t>
            </a:r>
            <a:endParaRPr lang="en-US" dirty="0"/>
          </a:p>
        </p:txBody>
      </p:sp>
      <p:sp>
        <p:nvSpPr>
          <p:cNvPr id="5" name="Date Placeholder 4">
            <a:extLst>
              <a:ext uri="{FF2B5EF4-FFF2-40B4-BE49-F238E27FC236}">
                <a16:creationId xmlns:a16="http://schemas.microsoft.com/office/drawing/2014/main" id="{301CA69B-1F5E-4A3B-B0F3-52383B776B92}"/>
              </a:ext>
            </a:extLst>
          </p:cNvPr>
          <p:cNvSpPr>
            <a:spLocks noGrp="1"/>
          </p:cNvSpPr>
          <p:nvPr>
            <p:ph type="dt" idx="1"/>
          </p:nvPr>
        </p:nvSpPr>
        <p:spPr/>
        <p:txBody>
          <a:bodyPr lIns="94846" tIns="47424" rIns="94846" bIns="47424"/>
          <a:lstStyle/>
          <a:p>
            <a:fld id="{E4E375CA-3778-455D-A1CC-C0E8ACFAFB45}" type="datetime1">
              <a:rPr lang="en-US" smtClean="0"/>
              <a:t>12/1/2021</a:t>
            </a:fld>
            <a:endParaRPr lang="en-US" dirty="0"/>
          </a:p>
        </p:txBody>
      </p:sp>
      <p:sp>
        <p:nvSpPr>
          <p:cNvPr id="6" name="Footer Placeholder 5">
            <a:extLst>
              <a:ext uri="{FF2B5EF4-FFF2-40B4-BE49-F238E27FC236}">
                <a16:creationId xmlns:a16="http://schemas.microsoft.com/office/drawing/2014/main" id="{092D9C67-9464-4C6B-9099-A95326FC1E73}"/>
              </a:ext>
            </a:extLst>
          </p:cNvPr>
          <p:cNvSpPr>
            <a:spLocks noGrp="1"/>
          </p:cNvSpPr>
          <p:nvPr>
            <p:ph type="ftr" sz="quarter" idx="4"/>
          </p:nvPr>
        </p:nvSpPr>
        <p:spPr/>
        <p:txBody>
          <a:bodyPr lIns="94846" tIns="47424" rIns="94846" bIns="47424"/>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4A3C3C46-5B26-48E1-8C00-307B5AE62113}"/>
              </a:ext>
            </a:extLst>
          </p:cNvPr>
          <p:cNvSpPr>
            <a:spLocks noGrp="1"/>
          </p:cNvSpPr>
          <p:nvPr>
            <p:ph type="sldNum" sz="quarter" idx="5"/>
          </p:nvPr>
        </p:nvSpPr>
        <p:spPr/>
        <p:txBody>
          <a:bodyPr/>
          <a:lstStyle/>
          <a:p>
            <a:fld id="{A4F3AAE5-8EEA-4AD8-8F8A-DFB64DB5222B}" type="slidenum">
              <a:rPr lang="en-US" smtClean="0"/>
              <a:t>11</a:t>
            </a:fld>
            <a:endParaRPr lang="en-US"/>
          </a:p>
        </p:txBody>
      </p:sp>
    </p:spTree>
    <p:extLst>
      <p:ext uri="{BB962C8B-B14F-4D97-AF65-F5344CB8AC3E}">
        <p14:creationId xmlns:p14="http://schemas.microsoft.com/office/powerpoint/2010/main" val="3894441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xfrm>
            <a:off x="449263" y="714375"/>
            <a:ext cx="6351587" cy="3571875"/>
          </a:xfrm>
        </p:spPr>
      </p:sp>
      <p:sp>
        <p:nvSpPr>
          <p:cNvPr id="122883" name="Rectangle 2"/>
          <p:cNvSpPr>
            <a:spLocks noGrp="1" noChangeArrowheads="1"/>
          </p:cNvSpPr>
          <p:nvPr>
            <p:ph type="body" idx="1"/>
          </p:nvPr>
        </p:nvSpPr>
        <p:spPr>
          <a:noFill/>
        </p:spPr>
        <p:txBody>
          <a:bodyPr/>
          <a:lstStyle/>
          <a:p>
            <a:pPr defTabSz="959966">
              <a:defRPr/>
            </a:pPr>
            <a:r>
              <a:rPr lang="en-US" sz="1300" dirty="0">
                <a:latin typeface="Avenir Roman"/>
              </a:rPr>
              <a:t>This sophisticated hydroponic system creates an ideal environment for plant growth. The growth media is not subdivided into small sections (pots or modules) thus allowing extensive root growth. This also allows to use of larger sized plants.</a:t>
            </a:r>
          </a:p>
          <a:p>
            <a:pPr defTabSz="959966">
              <a:defRPr/>
            </a:pPr>
            <a:endParaRPr lang="en-US" sz="1300" dirty="0">
              <a:latin typeface="Avenir Roman"/>
            </a:endParaRPr>
          </a:p>
          <a:p>
            <a:pPr defTabSz="959966">
              <a:defRPr/>
            </a:pPr>
            <a:r>
              <a:rPr lang="en-US" altLang="en-US" sz="1300" dirty="0">
                <a:latin typeface="Avenir Roman"/>
                <a:ea typeface="ＭＳ Ｐゴシック" pitchFamily="34" charset="-128"/>
              </a:rPr>
              <a:t>The Bio Wall </a:t>
            </a:r>
            <a:r>
              <a:rPr lang="en-US" sz="1300" dirty="0">
                <a:latin typeface="Avenir Roman"/>
              </a:rPr>
              <a:t>System actively draws air through the root zone to degrade airborne contaminants, volatile organic compounds (VOC’s) such as benzene, formaldehyde and other chemicals in the air. Cleaning the air with the bio filter can use 80% less energy than traditional ventilation systems </a:t>
            </a:r>
            <a:endParaRPr lang="en-US" altLang="en-US" sz="1300" dirty="0">
              <a:latin typeface="Avenir Roman"/>
              <a:ea typeface="ＭＳ Ｐゴシック" pitchFamily="34" charset="-128"/>
            </a:endParaRPr>
          </a:p>
          <a:p>
            <a:pPr marL="181772" indent="-181772" eaLnBrk="1"/>
            <a:endParaRPr lang="en-US" sz="1300" dirty="0">
              <a:latin typeface="Avenir Roman"/>
              <a:ea typeface="ＭＳ Ｐゴシック" pitchFamily="34" charset="-128"/>
            </a:endParaRPr>
          </a:p>
          <a:p>
            <a:pPr marL="181772" indent="-181772" eaLnBrk="1"/>
            <a:r>
              <a:rPr lang="en-US" sz="1300" dirty="0">
                <a:latin typeface="Avenir Roman"/>
                <a:ea typeface="ＭＳ Ｐゴシック" pitchFamily="34" charset="-128"/>
              </a:rPr>
              <a:t>Features: </a:t>
            </a:r>
          </a:p>
          <a:p>
            <a:pPr marL="181772" indent="-181772" eaLnBrk="1">
              <a:buSzPct val="80000"/>
              <a:buFontTx/>
              <a:buChar char="•"/>
            </a:pPr>
            <a:r>
              <a:rPr lang="en-US" sz="1300" dirty="0">
                <a:latin typeface="Avenir Roman"/>
                <a:ea typeface="ＭＳ Ｐゴシック" pitchFamily="34" charset="-128"/>
              </a:rPr>
              <a:t>A highly specialized fixed hydroponic wall.</a:t>
            </a:r>
          </a:p>
          <a:p>
            <a:pPr marL="181772" indent="-181772" eaLnBrk="1">
              <a:buSzPct val="80000"/>
              <a:buFontTx/>
              <a:buChar char="•"/>
            </a:pPr>
            <a:r>
              <a:rPr lang="en-US" sz="1300" dirty="0">
                <a:latin typeface="Avenir Roman"/>
                <a:ea typeface="ＭＳ Ｐゴシック" pitchFamily="34" charset="-128"/>
              </a:rPr>
              <a:t>Requires catch basin and irrigation re-circulation system.</a:t>
            </a:r>
          </a:p>
          <a:p>
            <a:pPr marL="181772" indent="-181772" eaLnBrk="1">
              <a:buSzPct val="80000"/>
              <a:buFontTx/>
              <a:buChar char="•"/>
            </a:pPr>
            <a:r>
              <a:rPr lang="en-US" sz="1300" dirty="0">
                <a:latin typeface="Avenir Roman"/>
                <a:ea typeface="ＭＳ Ｐゴシック" pitchFamily="34" charset="-128"/>
              </a:rPr>
              <a:t>Allows for a large variety of planting options.</a:t>
            </a:r>
          </a:p>
          <a:p>
            <a:pPr marL="181772" indent="-181772" eaLnBrk="1">
              <a:buSzPct val="80000"/>
              <a:buFontTx/>
              <a:buChar char="•"/>
            </a:pPr>
            <a:r>
              <a:rPr lang="en-US" sz="1300" dirty="0">
                <a:latin typeface="Avenir Roman"/>
                <a:ea typeface="ＭＳ Ｐゴシック" pitchFamily="34" charset="-128"/>
              </a:rPr>
              <a:t>Plants are placed in hydroponic growth media are attached to a support structure and integrated with the building</a:t>
            </a:r>
            <a:r>
              <a:rPr lang="ja-JP" altLang="en-US" sz="1300" dirty="0">
                <a:latin typeface="Avenir Roman"/>
                <a:ea typeface="ＭＳ Ｐゴシック" pitchFamily="34" charset="-128"/>
              </a:rPr>
              <a:t>’</a:t>
            </a:r>
            <a:r>
              <a:rPr lang="en-US" altLang="ja-JP" sz="1300" dirty="0">
                <a:latin typeface="Avenir Roman"/>
                <a:ea typeface="ＭＳ Ｐゴシック" pitchFamily="34" charset="-128"/>
              </a:rPr>
              <a:t>s HVAC system. Air is pulled through the root zone.</a:t>
            </a:r>
            <a:endParaRPr lang="en-US" sz="1300" dirty="0">
              <a:latin typeface="Avenir Roman"/>
              <a:ea typeface="ＭＳ Ｐゴシック" pitchFamily="34" charset="-128"/>
            </a:endParaRPr>
          </a:p>
          <a:p>
            <a:pPr marL="181772" indent="-181772" eaLnBrk="1">
              <a:buSzPct val="80000"/>
              <a:buFontTx/>
              <a:buChar char="•"/>
            </a:pPr>
            <a:r>
              <a:rPr lang="en-US" sz="1300" dirty="0">
                <a:latin typeface="Avenir Roman"/>
                <a:ea typeface="ＭＳ Ｐゴシック" pitchFamily="34" charset="-128"/>
              </a:rPr>
              <a:t>These walls are the most expensive and generally range from $250-$300 sq/ft installed.</a:t>
            </a:r>
          </a:p>
          <a:p>
            <a:pPr marL="181772" indent="-181772" eaLnBrk="1"/>
            <a:endParaRPr lang="en-US" sz="1300" dirty="0">
              <a:latin typeface="Avenir Roman"/>
              <a:ea typeface="ＭＳ Ｐゴシック" pitchFamily="34" charset="-128"/>
            </a:endParaRPr>
          </a:p>
          <a:p>
            <a:pPr marL="181772" indent="-181772" eaLnBrk="1"/>
            <a:r>
              <a:rPr lang="en-US" sz="1300" dirty="0">
                <a:latin typeface="Avenir Roman"/>
                <a:ea typeface="ＭＳ Ｐゴシック" pitchFamily="34" charset="-128"/>
              </a:rPr>
              <a:t>Photo: Drexel University, Philadelphia, PA. This system in this photo is manufactured by </a:t>
            </a:r>
            <a:r>
              <a:rPr lang="en-US" sz="1300" dirty="0" err="1">
                <a:latin typeface="Avenir Roman"/>
                <a:ea typeface="ＭＳ Ｐゴシック" pitchFamily="34" charset="-128"/>
              </a:rPr>
              <a:t>Nedlaw</a:t>
            </a:r>
            <a:r>
              <a:rPr lang="en-US" sz="1300" dirty="0">
                <a:latin typeface="Avenir Roman"/>
                <a:ea typeface="ＭＳ Ｐゴシック" pitchFamily="34" charset="-128"/>
              </a:rPr>
              <a:t>.   Installed by Parker Interior </a:t>
            </a:r>
            <a:r>
              <a:rPr lang="en-US" sz="1300" dirty="0" err="1">
                <a:latin typeface="Avenir Roman"/>
                <a:ea typeface="ＭＳ Ｐゴシック" pitchFamily="34" charset="-128"/>
              </a:rPr>
              <a:t>Plantscapes</a:t>
            </a:r>
            <a:r>
              <a:rPr lang="en-US" sz="1300" dirty="0">
                <a:latin typeface="Avenir Roman"/>
                <a:ea typeface="ＭＳ Ｐゴシック" pitchFamily="34" charset="-128"/>
              </a:rPr>
              <a:t>, New Jersey.  </a:t>
            </a:r>
          </a:p>
        </p:txBody>
      </p:sp>
      <p:sp>
        <p:nvSpPr>
          <p:cNvPr id="2" name="Slide Number Placeholder 1">
            <a:extLst>
              <a:ext uri="{FF2B5EF4-FFF2-40B4-BE49-F238E27FC236}">
                <a16:creationId xmlns:a16="http://schemas.microsoft.com/office/drawing/2014/main" id="{663226D3-26E1-429E-9D82-7DF87D1FC5E7}"/>
              </a:ext>
            </a:extLst>
          </p:cNvPr>
          <p:cNvSpPr>
            <a:spLocks noGrp="1"/>
          </p:cNvSpPr>
          <p:nvPr>
            <p:ph type="sldNum" sz="quarter" idx="5"/>
          </p:nvPr>
        </p:nvSpPr>
        <p:spPr/>
        <p:txBody>
          <a:bodyPr/>
          <a:lstStyle/>
          <a:p>
            <a:fld id="{A4F3AAE5-8EEA-4AD8-8F8A-DFB64DB5222B}" type="slidenum">
              <a:rPr lang="en-US" smtClean="0"/>
              <a:t>12</a:t>
            </a:fld>
            <a:endParaRPr lang="en-US"/>
          </a:p>
        </p:txBody>
      </p:sp>
    </p:spTree>
    <p:extLst>
      <p:ext uri="{BB962C8B-B14F-4D97-AF65-F5344CB8AC3E}">
        <p14:creationId xmlns:p14="http://schemas.microsoft.com/office/powerpoint/2010/main" val="1677670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xfrm>
            <a:off x="449263" y="714375"/>
            <a:ext cx="6351587" cy="3571875"/>
          </a:xfrm>
        </p:spPr>
      </p:sp>
      <p:sp>
        <p:nvSpPr>
          <p:cNvPr id="80898" name="Rectangle 2"/>
          <p:cNvSpPr>
            <a:spLocks noGrp="1" noChangeArrowheads="1"/>
          </p:cNvSpPr>
          <p:nvPr>
            <p:ph type="body" idx="1"/>
          </p:nvPr>
        </p:nvSpPr>
        <p:spPr/>
        <p:txBody>
          <a:bodyPr/>
          <a:lstStyle/>
          <a:p>
            <a:pPr marL="174663" indent="-174663" eaLnBrk="1">
              <a:defRPr/>
            </a:pPr>
            <a:r>
              <a:rPr lang="en-US" sz="1300" dirty="0">
                <a:cs typeface="+mn-cs"/>
              </a:rPr>
              <a:t>In this system, lots of drip irrigation keeps the root balls moist. These walls are planted on-site, root balls are wrapped in felt and inserted into the pockets.</a:t>
            </a:r>
          </a:p>
          <a:p>
            <a:pPr marL="174663" indent="-174663" eaLnBrk="1">
              <a:defRPr/>
            </a:pPr>
            <a:endParaRPr lang="en-US" sz="1300" dirty="0">
              <a:cs typeface="+mn-cs"/>
            </a:endParaRPr>
          </a:p>
          <a:p>
            <a:pPr marL="174663" indent="-174663" eaLnBrk="1">
              <a:defRPr/>
            </a:pPr>
            <a:r>
              <a:rPr lang="en-US" sz="1300" dirty="0">
                <a:cs typeface="+mn-cs"/>
              </a:rPr>
              <a:t>Features: </a:t>
            </a:r>
          </a:p>
          <a:p>
            <a:pPr marL="174663" indent="-174663" eaLnBrk="1">
              <a:buSzPct val="80000"/>
              <a:buFontTx/>
              <a:buChar char="•"/>
              <a:defRPr/>
            </a:pPr>
            <a:r>
              <a:rPr lang="en-US" sz="1300" dirty="0">
                <a:cs typeface="+mn-cs"/>
              </a:rPr>
              <a:t>   Fiber plant pockets are mounted on a wall.</a:t>
            </a:r>
          </a:p>
          <a:p>
            <a:pPr marL="174663" indent="-174663" eaLnBrk="1">
              <a:buSzPct val="80000"/>
              <a:buFontTx/>
              <a:buChar char="•"/>
              <a:defRPr/>
            </a:pPr>
            <a:r>
              <a:rPr lang="en-US" sz="1300" dirty="0">
                <a:cs typeface="+mn-cs"/>
              </a:rPr>
              <a:t>   Interior and exterior products are available.</a:t>
            </a:r>
          </a:p>
          <a:p>
            <a:pPr marL="174663" indent="-174663" eaLnBrk="1">
              <a:buSzPct val="80000"/>
              <a:buFontTx/>
              <a:buChar char="•"/>
              <a:defRPr/>
            </a:pPr>
            <a:r>
              <a:rPr lang="en-US" sz="1300" dirty="0">
                <a:cs typeface="+mn-cs"/>
              </a:rPr>
              <a:t>   Soil and plants are placed into the pockets.</a:t>
            </a:r>
          </a:p>
          <a:p>
            <a:pPr marL="174663" indent="-174663" eaLnBrk="1">
              <a:buSzPct val="80000"/>
              <a:buFontTx/>
              <a:buChar char="•"/>
              <a:defRPr/>
            </a:pPr>
            <a:r>
              <a:rPr lang="en-US" sz="1300" dirty="0">
                <a:cs typeface="+mn-cs"/>
              </a:rPr>
              <a:t>   Generally a less expensive option: $65-$95 per sq. ft., installed.</a:t>
            </a:r>
          </a:p>
          <a:p>
            <a:pPr marL="174663" indent="-174663" eaLnBrk="1">
              <a:buSzPct val="80000"/>
              <a:buFontTx/>
              <a:buChar char="•"/>
              <a:defRPr/>
            </a:pPr>
            <a:r>
              <a:rPr lang="en-US" sz="1300" dirty="0">
                <a:cs typeface="+mn-cs"/>
              </a:rPr>
              <a:t>   Wide range of plants are adaptable.</a:t>
            </a:r>
          </a:p>
          <a:p>
            <a:pPr marL="174663" indent="-174663" eaLnBrk="1">
              <a:buSzPct val="80000"/>
              <a:buFontTx/>
              <a:buChar char="•"/>
              <a:defRPr/>
            </a:pPr>
            <a:r>
              <a:rPr lang="en-US" sz="1300" dirty="0">
                <a:cs typeface="+mn-cs"/>
              </a:rPr>
              <a:t>   Maintenance is similar to potted plants.</a:t>
            </a:r>
          </a:p>
          <a:p>
            <a:pPr marL="174663" indent="-174663" eaLnBrk="1">
              <a:buSzPct val="80000"/>
              <a:buFontTx/>
              <a:buChar char="•"/>
              <a:defRPr/>
            </a:pPr>
            <a:endParaRPr lang="en-US" sz="1300" dirty="0">
              <a:cs typeface="+mn-cs"/>
            </a:endParaRPr>
          </a:p>
          <a:p>
            <a:pPr marL="174663" indent="-174663" eaLnBrk="1">
              <a:buSzPct val="80000"/>
              <a:buFontTx/>
              <a:buChar char="•"/>
              <a:defRPr/>
            </a:pPr>
            <a:r>
              <a:rPr lang="en-US" sz="1300" dirty="0">
                <a:cs typeface="+mn-cs"/>
              </a:rPr>
              <a:t>Image Shown is the </a:t>
            </a:r>
            <a:r>
              <a:rPr lang="en-US" sz="1300" dirty="0" err="1">
                <a:cs typeface="+mn-cs"/>
              </a:rPr>
              <a:t>Florafelt</a:t>
            </a:r>
            <a:r>
              <a:rPr lang="en-US" sz="1300" dirty="0">
                <a:cs typeface="+mn-cs"/>
              </a:rPr>
              <a:t> System</a:t>
            </a:r>
          </a:p>
        </p:txBody>
      </p:sp>
      <p:sp>
        <p:nvSpPr>
          <p:cNvPr id="2" name="Slide Number Placeholder 1">
            <a:extLst>
              <a:ext uri="{FF2B5EF4-FFF2-40B4-BE49-F238E27FC236}">
                <a16:creationId xmlns:a16="http://schemas.microsoft.com/office/drawing/2014/main" id="{5C0C4DC2-E2A6-4CD5-AFA1-CECF30809072}"/>
              </a:ext>
            </a:extLst>
          </p:cNvPr>
          <p:cNvSpPr>
            <a:spLocks noGrp="1"/>
          </p:cNvSpPr>
          <p:nvPr>
            <p:ph type="sldNum" sz="quarter" idx="5"/>
          </p:nvPr>
        </p:nvSpPr>
        <p:spPr/>
        <p:txBody>
          <a:bodyPr/>
          <a:lstStyle/>
          <a:p>
            <a:fld id="{A4F3AAE5-8EEA-4AD8-8F8A-DFB64DB5222B}" type="slidenum">
              <a:rPr lang="en-US" smtClean="0"/>
              <a:t>13</a:t>
            </a:fld>
            <a:endParaRPr lang="en-US"/>
          </a:p>
        </p:txBody>
      </p:sp>
    </p:spTree>
    <p:extLst>
      <p:ext uri="{BB962C8B-B14F-4D97-AF65-F5344CB8AC3E}">
        <p14:creationId xmlns:p14="http://schemas.microsoft.com/office/powerpoint/2010/main" val="2535840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Grp="1" noRot="1" noChangeAspect="1" noChangeArrowheads="1" noTextEdit="1"/>
          </p:cNvSpPr>
          <p:nvPr>
            <p:ph type="sldImg"/>
          </p:nvPr>
        </p:nvSpPr>
        <p:spPr>
          <a:xfrm>
            <a:off x="449263" y="714375"/>
            <a:ext cx="6351587" cy="3571875"/>
          </a:xfrm>
        </p:spPr>
      </p:sp>
      <p:sp>
        <p:nvSpPr>
          <p:cNvPr id="112643" name="Rectangle 2"/>
          <p:cNvSpPr>
            <a:spLocks noGrp="1" noChangeArrowheads="1"/>
          </p:cNvSpPr>
          <p:nvPr>
            <p:ph type="body" idx="1"/>
          </p:nvPr>
        </p:nvSpPr>
        <p:spPr>
          <a:noFill/>
        </p:spPr>
        <p:txBody>
          <a:bodyPr/>
          <a:lstStyle/>
          <a:p>
            <a:r>
              <a:rPr lang="en-US" altLang="en-US" sz="1300" dirty="0">
                <a:latin typeface="Avenir Roman"/>
                <a:ea typeface="ＭＳ Ｐゴシック" pitchFamily="34" charset="-128"/>
              </a:rPr>
              <a:t>Vertical Display Features: </a:t>
            </a:r>
            <a:r>
              <a:rPr lang="en-US" sz="1300" dirty="0">
                <a:latin typeface="Avenir Roman"/>
                <a:ea typeface="ＭＳ Ｐゴシック" pitchFamily="34" charset="-128"/>
              </a:rPr>
              <a:t>These systems typically use grids to support potted plants. Many of these systems are free-standing – they are not attached to a wall, are hand irrigated with a catch basin. These systems are useful in implementing physical distancing measures.</a:t>
            </a:r>
          </a:p>
          <a:p>
            <a:pPr marL="173584" indent="-173584" eaLnBrk="1"/>
            <a:endParaRPr lang="en-US" sz="1300" dirty="0">
              <a:latin typeface="Avenir Roman"/>
              <a:ea typeface="ＭＳ Ｐゴシック" pitchFamily="34" charset="-128"/>
            </a:endParaRPr>
          </a:p>
          <a:p>
            <a:pPr marL="179379" indent="-179379" eaLnBrk="1">
              <a:buFont typeface="Arial" panose="020B0604020202020204" pitchFamily="34" charset="0"/>
              <a:buChar char="•"/>
            </a:pPr>
            <a:r>
              <a:rPr lang="en-US" sz="1300" dirty="0">
                <a:latin typeface="Avenir Roman"/>
                <a:ea typeface="ＭＳ Ｐゴシック" pitchFamily="34" charset="-128"/>
              </a:rPr>
              <a:t>Plants are placed in pot holding system. </a:t>
            </a:r>
          </a:p>
          <a:p>
            <a:pPr marL="173584" indent="-173584" eaLnBrk="1">
              <a:buSzPct val="80000"/>
              <a:buFontTx/>
              <a:buChar char="•"/>
            </a:pPr>
            <a:r>
              <a:rPr lang="en-US" sz="1300" dirty="0">
                <a:latin typeface="Avenir Roman"/>
                <a:ea typeface="ＭＳ Ｐゴシック" pitchFamily="34" charset="-128"/>
              </a:rPr>
              <a:t> Typically can be installed immediately – do not require a grow-in period.</a:t>
            </a:r>
          </a:p>
          <a:p>
            <a:pPr marL="173584" indent="-173584" eaLnBrk="1">
              <a:buSzPct val="80000"/>
              <a:buFontTx/>
              <a:buChar char="•"/>
            </a:pPr>
            <a:r>
              <a:rPr lang="en-US" sz="1300" dirty="0">
                <a:latin typeface="Avenir Roman"/>
                <a:ea typeface="ＭＳ Ｐゴシック" pitchFamily="34" charset="-128"/>
              </a:rPr>
              <a:t> In general is a moderately expensive option: $75 - $125 per sq. ft., installed. </a:t>
            </a:r>
          </a:p>
          <a:p>
            <a:pPr marL="173584" indent="-173584" eaLnBrk="1">
              <a:buSzPct val="80000"/>
              <a:buFontTx/>
              <a:buChar char="•"/>
            </a:pPr>
            <a:r>
              <a:rPr lang="en-US" sz="1300" dirty="0">
                <a:latin typeface="Avenir Roman"/>
                <a:ea typeface="ＭＳ Ｐゴシック" pitchFamily="34" charset="-128"/>
              </a:rPr>
              <a:t> Allows for easy plant rotations (such as blooming or seasonal change outs). </a:t>
            </a:r>
          </a:p>
          <a:p>
            <a:pPr marL="173584" indent="-173584" eaLnBrk="1">
              <a:buSzPct val="80000"/>
              <a:buFontTx/>
              <a:buChar char="•"/>
            </a:pPr>
            <a:r>
              <a:rPr lang="en-US" sz="1300" dirty="0">
                <a:latin typeface="Avenir Roman"/>
              </a:rPr>
              <a:t>Easy to install. Removable trays for easy cleaning. Wick/ Reservoir System creates a 2-4 week water reservoir with easy plant installation and quick plant replacement, can be self contained for watering. </a:t>
            </a:r>
          </a:p>
          <a:p>
            <a:pPr marL="173584" indent="-173584" eaLnBrk="1">
              <a:buSzPct val="80000"/>
              <a:buFontTx/>
              <a:buChar char="•"/>
            </a:pPr>
            <a:r>
              <a:rPr lang="en-US" altLang="en-US" sz="1300" dirty="0">
                <a:latin typeface="Avenir Roman"/>
                <a:ea typeface="ＭＳ Ｐゴシック" pitchFamily="34" charset="-128"/>
              </a:rPr>
              <a:t>Indoor, Outdoor and seasonal display</a:t>
            </a:r>
          </a:p>
          <a:p>
            <a:endParaRPr lang="en-US" altLang="en-US" sz="1300" dirty="0">
              <a:latin typeface="Avenir Roman"/>
              <a:ea typeface="ＭＳ Ｐゴシック" pitchFamily="34" charset="-128"/>
            </a:endParaRPr>
          </a:p>
          <a:p>
            <a:r>
              <a:rPr lang="en-US" altLang="en-US" sz="1300" dirty="0">
                <a:latin typeface="Avenir Roman"/>
                <a:ea typeface="ＭＳ Ｐゴシック" pitchFamily="34" charset="-128"/>
              </a:rPr>
              <a:t>How is it planted: </a:t>
            </a:r>
            <a:r>
              <a:rPr lang="en-US" sz="1300" dirty="0">
                <a:latin typeface="Avenir Roman"/>
              </a:rPr>
              <a:t>6” plants from any of 100’s of growers, with a very large assortment of varieties are always available. Simply insert the Rigid Capillary Sipper Wick into the bottom drainage hole of the grow pot and place into the 30 Degree angled Planter Tray.</a:t>
            </a:r>
          </a:p>
          <a:p>
            <a:endParaRPr lang="en-US" sz="1300" dirty="0">
              <a:latin typeface="Avenir Roman"/>
            </a:endParaRPr>
          </a:p>
          <a:p>
            <a:r>
              <a:rPr lang="en-US" sz="1300" dirty="0">
                <a:latin typeface="Avenir Roman"/>
              </a:rPr>
              <a:t>Note the irrigation catch-basin at the bottom of the unit. </a:t>
            </a:r>
            <a:r>
              <a:rPr lang="en-US" sz="1300" dirty="0">
                <a:latin typeface="Avenir Roman"/>
                <a:ea typeface="ＭＳ Ｐゴシック" pitchFamily="34" charset="-128"/>
              </a:rPr>
              <a:t>This is system is made by Architectural Supplements. </a:t>
            </a:r>
          </a:p>
        </p:txBody>
      </p:sp>
      <p:sp>
        <p:nvSpPr>
          <p:cNvPr id="2" name="Slide Number Placeholder 1">
            <a:extLst>
              <a:ext uri="{FF2B5EF4-FFF2-40B4-BE49-F238E27FC236}">
                <a16:creationId xmlns:a16="http://schemas.microsoft.com/office/drawing/2014/main" id="{CCB88CC2-C1CE-4992-8903-10D9D81BBFE3}"/>
              </a:ext>
            </a:extLst>
          </p:cNvPr>
          <p:cNvSpPr>
            <a:spLocks noGrp="1"/>
          </p:cNvSpPr>
          <p:nvPr>
            <p:ph type="sldNum" sz="quarter" idx="5"/>
          </p:nvPr>
        </p:nvSpPr>
        <p:spPr/>
        <p:txBody>
          <a:bodyPr/>
          <a:lstStyle/>
          <a:p>
            <a:fld id="{A4F3AAE5-8EEA-4AD8-8F8A-DFB64DB5222B}" type="slidenum">
              <a:rPr lang="en-US" smtClean="0"/>
              <a:t>14</a:t>
            </a:fld>
            <a:endParaRPr lang="en-US"/>
          </a:p>
        </p:txBody>
      </p:sp>
    </p:spTree>
    <p:extLst>
      <p:ext uri="{BB962C8B-B14F-4D97-AF65-F5344CB8AC3E}">
        <p14:creationId xmlns:p14="http://schemas.microsoft.com/office/powerpoint/2010/main" val="2387723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xfrm>
            <a:off x="449263" y="714375"/>
            <a:ext cx="6351587" cy="3571875"/>
          </a:xfrm>
        </p:spPr>
      </p:sp>
      <p:sp>
        <p:nvSpPr>
          <p:cNvPr id="119811" name="Rectangle 2"/>
          <p:cNvSpPr>
            <a:spLocks noGrp="1" noChangeArrowheads="1"/>
          </p:cNvSpPr>
          <p:nvPr>
            <p:ph type="body" idx="1"/>
          </p:nvPr>
        </p:nvSpPr>
        <p:spPr>
          <a:noFill/>
        </p:spPr>
        <p:txBody>
          <a:bodyPr/>
          <a:lstStyle/>
          <a:p>
            <a:pPr marL="126422" indent="-126422" eaLnBrk="1">
              <a:defRPr/>
            </a:pPr>
            <a:r>
              <a:rPr lang="en-US" sz="1300" dirty="0">
                <a:latin typeface="Avenir Roman"/>
              </a:rPr>
              <a:t>Features of the Engineered Modular system:</a:t>
            </a:r>
          </a:p>
          <a:p>
            <a:pPr marL="126422" indent="-126422" eaLnBrk="1">
              <a:buSzPct val="80000"/>
              <a:buFontTx/>
              <a:buChar char="•"/>
              <a:defRPr/>
            </a:pPr>
            <a:r>
              <a:rPr lang="en-US" sz="1300" dirty="0">
                <a:latin typeface="Avenir Roman"/>
              </a:rPr>
              <a:t> Modules (panels) are planted with plants in growing media.</a:t>
            </a:r>
          </a:p>
          <a:p>
            <a:pPr marL="126422" indent="-126422" eaLnBrk="1">
              <a:buSzPct val="80000"/>
              <a:buFontTx/>
              <a:buChar char="•"/>
              <a:defRPr/>
            </a:pPr>
            <a:r>
              <a:rPr lang="en-US" sz="1300" dirty="0">
                <a:latin typeface="Avenir Roman"/>
              </a:rPr>
              <a:t> Weighs around 20-25 </a:t>
            </a:r>
            <a:r>
              <a:rPr lang="en-US" sz="1300" dirty="0" err="1">
                <a:latin typeface="Avenir Roman"/>
              </a:rPr>
              <a:t>lbs</a:t>
            </a:r>
            <a:r>
              <a:rPr lang="en-US" sz="1300" dirty="0">
                <a:latin typeface="Avenir Roman"/>
              </a:rPr>
              <a:t> per sq. ft. Support can be complex and expensive.</a:t>
            </a:r>
          </a:p>
          <a:p>
            <a:pPr marL="126422" indent="-126422" eaLnBrk="1">
              <a:buSzPct val="80000"/>
              <a:buFontTx/>
              <a:buChar char="•"/>
              <a:defRPr/>
            </a:pPr>
            <a:r>
              <a:rPr lang="en-US" sz="1300" dirty="0">
                <a:latin typeface="Avenir Roman"/>
              </a:rPr>
              <a:t> An excellent system for highly designed walls.</a:t>
            </a:r>
          </a:p>
          <a:p>
            <a:pPr marL="126422" indent="-126422" eaLnBrk="1">
              <a:buSzPct val="80000"/>
              <a:buFontTx/>
              <a:buChar char="•"/>
              <a:defRPr/>
            </a:pPr>
            <a:r>
              <a:rPr lang="en-US" sz="1300" dirty="0">
                <a:latin typeface="Avenir Roman"/>
              </a:rPr>
              <a:t> Irrigation is more difficult; susceptible to wet and dry spots.</a:t>
            </a:r>
          </a:p>
          <a:p>
            <a:pPr marL="126422" indent="-126422" eaLnBrk="1">
              <a:buSzPct val="80000"/>
              <a:buFontTx/>
              <a:buChar char="•"/>
              <a:defRPr/>
            </a:pPr>
            <a:r>
              <a:rPr lang="en-US" sz="1300" dirty="0">
                <a:latin typeface="Avenir Roman"/>
              </a:rPr>
              <a:t> Typically has a pre-installation period of three months when plants are growing in the nursery.</a:t>
            </a:r>
          </a:p>
          <a:p>
            <a:pPr marL="126422" indent="-126422" eaLnBrk="1">
              <a:buSzPct val="80000"/>
              <a:buFontTx/>
              <a:buChar char="•"/>
              <a:defRPr/>
            </a:pPr>
            <a:r>
              <a:rPr lang="en-US" sz="1300" dirty="0">
                <a:latin typeface="Avenir Roman"/>
              </a:rPr>
              <a:t> A more expensive option: $150-$200 per sq. ft., installed.</a:t>
            </a:r>
          </a:p>
          <a:p>
            <a:pPr marL="126422" indent="-126422" eaLnBrk="1">
              <a:buSzPct val="80000"/>
              <a:buFontTx/>
              <a:buChar char="•"/>
              <a:defRPr/>
            </a:pPr>
            <a:endParaRPr lang="en-US" sz="1300" dirty="0">
              <a:latin typeface="Avenir Roman"/>
            </a:endParaRPr>
          </a:p>
          <a:p>
            <a:pPr eaLnBrk="1"/>
            <a:r>
              <a:rPr lang="en-US" sz="1300" dirty="0">
                <a:latin typeface="Avenir Roman"/>
                <a:ea typeface="ＭＳ Ｐゴシック" pitchFamily="34" charset="-128"/>
              </a:rPr>
              <a:t>This installation is located at BNY Mellon Bank, Barclay Street, NYC. This G-O2, soil-based living wall system is 60 feet wide by 32 feet tall (1920 square feet) in a 33-story atrium. </a:t>
            </a:r>
          </a:p>
          <a:p>
            <a:pPr eaLnBrk="1"/>
            <a:r>
              <a:rPr lang="en-US" sz="1300" dirty="0">
                <a:latin typeface="Avenir Roman"/>
                <a:ea typeface="ＭＳ Ｐゴシック" pitchFamily="34" charset="-128"/>
              </a:rPr>
              <a:t>It is designed by Sabrina </a:t>
            </a:r>
            <a:r>
              <a:rPr lang="en-US" sz="1300" dirty="0" err="1">
                <a:latin typeface="Avenir Roman"/>
                <a:ea typeface="ＭＳ Ｐゴシック" pitchFamily="34" charset="-128"/>
              </a:rPr>
              <a:t>Buttitta</a:t>
            </a:r>
            <a:r>
              <a:rPr lang="en-US" sz="1300" dirty="0">
                <a:latin typeface="Avenir Roman"/>
                <a:ea typeface="ＭＳ Ｐゴシック" pitchFamily="34" charset="-128"/>
              </a:rPr>
              <a:t> and installed by Plant Connection in collaboration with Gensler Architects. It is maintained by Parker Interior </a:t>
            </a:r>
            <a:r>
              <a:rPr lang="en-US" sz="1300" dirty="0" err="1">
                <a:latin typeface="Avenir Roman"/>
                <a:ea typeface="ＭＳ Ｐゴシック" pitchFamily="34" charset="-128"/>
              </a:rPr>
              <a:t>Plantscape</a:t>
            </a:r>
            <a:r>
              <a:rPr lang="en-US" sz="1300" dirty="0">
                <a:latin typeface="Avenir Roman"/>
                <a:ea typeface="ＭＳ Ｐゴシック" pitchFamily="34" charset="-128"/>
              </a:rPr>
              <a:t> and it utilizes a remote monitoring system. 12 sensors in the wall take temperature, soil moisture and soil salinity readings 24 hours a day, 7 days a week. That information is transmitted to a central computer server where it is interpreted in a specifically designed software platform that is accessible by maintenance team Alerts can be sent to smart phones or via email whenever the wall is out of the safe parameters for temperature, soil moisture or salinity that we have set in advance.</a:t>
            </a:r>
          </a:p>
        </p:txBody>
      </p:sp>
      <p:sp>
        <p:nvSpPr>
          <p:cNvPr id="2" name="Slide Number Placeholder 1">
            <a:extLst>
              <a:ext uri="{FF2B5EF4-FFF2-40B4-BE49-F238E27FC236}">
                <a16:creationId xmlns:a16="http://schemas.microsoft.com/office/drawing/2014/main" id="{C14680EF-0D9D-498C-85F5-0F0AFEF85811}"/>
              </a:ext>
            </a:extLst>
          </p:cNvPr>
          <p:cNvSpPr>
            <a:spLocks noGrp="1"/>
          </p:cNvSpPr>
          <p:nvPr>
            <p:ph type="sldNum" sz="quarter" idx="5"/>
          </p:nvPr>
        </p:nvSpPr>
        <p:spPr/>
        <p:txBody>
          <a:bodyPr/>
          <a:lstStyle/>
          <a:p>
            <a:fld id="{A4F3AAE5-8EEA-4AD8-8F8A-DFB64DB5222B}" type="slidenum">
              <a:rPr lang="en-US" smtClean="0"/>
              <a:t>15</a:t>
            </a:fld>
            <a:endParaRPr lang="en-US"/>
          </a:p>
        </p:txBody>
      </p:sp>
    </p:spTree>
    <p:extLst>
      <p:ext uri="{BB962C8B-B14F-4D97-AF65-F5344CB8AC3E}">
        <p14:creationId xmlns:p14="http://schemas.microsoft.com/office/powerpoint/2010/main" val="3933122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Rot="1" noChangeAspect="1" noChangeArrowheads="1" noTextEdit="1"/>
          </p:cNvSpPr>
          <p:nvPr>
            <p:ph type="sldImg"/>
          </p:nvPr>
        </p:nvSpPr>
        <p:spPr>
          <a:xfrm>
            <a:off x="449263" y="714375"/>
            <a:ext cx="6351587" cy="3571875"/>
          </a:xfrm>
        </p:spPr>
      </p:sp>
      <p:sp>
        <p:nvSpPr>
          <p:cNvPr id="82946" name="Rectangle 2"/>
          <p:cNvSpPr>
            <a:spLocks noGrp="1" noChangeArrowheads="1"/>
          </p:cNvSpPr>
          <p:nvPr>
            <p:ph type="body" idx="1"/>
          </p:nvPr>
        </p:nvSpPr>
        <p:spPr/>
        <p:txBody>
          <a:bodyPr/>
          <a:lstStyle/>
          <a:p>
            <a:pPr defTabSz="478343" eaLnBrk="1">
              <a:defRPr/>
            </a:pPr>
            <a:r>
              <a:rPr lang="en-US" sz="1300" dirty="0">
                <a:cs typeface="+mn-cs"/>
              </a:rPr>
              <a:t>For an exterior engineered modular wall, t</a:t>
            </a:r>
            <a:r>
              <a:rPr lang="en-US" sz="1300" dirty="0"/>
              <a:t>he design considerations are like those for an interior engineered modular wall, plus plant selection considerations due to climate (temperature, wind, weather).</a:t>
            </a:r>
          </a:p>
          <a:p>
            <a:pPr eaLnBrk="1"/>
            <a:endParaRPr lang="en-US" sz="1300" dirty="0">
              <a:cs typeface="+mn-cs"/>
            </a:endParaRPr>
          </a:p>
          <a:p>
            <a:pPr eaLnBrk="1"/>
            <a:r>
              <a:rPr lang="en-US" sz="1300" dirty="0">
                <a:cs typeface="+mn-cs"/>
              </a:rPr>
              <a:t>This is a </a:t>
            </a:r>
            <a:r>
              <a:rPr lang="en-US" sz="1300" dirty="0" err="1">
                <a:cs typeface="+mn-cs"/>
              </a:rPr>
              <a:t>Tournesol</a:t>
            </a:r>
            <a:r>
              <a:rPr lang="en-US" sz="1300" dirty="0">
                <a:cs typeface="+mn-cs"/>
              </a:rPr>
              <a:t> Siteworks (VGM) Green Wall, installed by Good Earth Plants of San Diego at Fashion Valley Mall in San Diego, California. </a:t>
            </a:r>
          </a:p>
          <a:p>
            <a:pPr eaLnBrk="1"/>
            <a:endParaRPr lang="en-US" dirty="0">
              <a:cs typeface="+mn-cs"/>
            </a:endParaRPr>
          </a:p>
        </p:txBody>
      </p:sp>
      <p:sp>
        <p:nvSpPr>
          <p:cNvPr id="2" name="Slide Number Placeholder 1">
            <a:extLst>
              <a:ext uri="{FF2B5EF4-FFF2-40B4-BE49-F238E27FC236}">
                <a16:creationId xmlns:a16="http://schemas.microsoft.com/office/drawing/2014/main" id="{4F8FDAC6-8F79-4B41-BAD9-2DA83B0DA824}"/>
              </a:ext>
            </a:extLst>
          </p:cNvPr>
          <p:cNvSpPr>
            <a:spLocks noGrp="1"/>
          </p:cNvSpPr>
          <p:nvPr>
            <p:ph type="sldNum" sz="quarter" idx="5"/>
          </p:nvPr>
        </p:nvSpPr>
        <p:spPr/>
        <p:txBody>
          <a:bodyPr/>
          <a:lstStyle/>
          <a:p>
            <a:fld id="{A4F3AAE5-8EEA-4AD8-8F8A-DFB64DB5222B}" type="slidenum">
              <a:rPr lang="en-US" smtClean="0"/>
              <a:t>16</a:t>
            </a:fld>
            <a:endParaRPr lang="en-US"/>
          </a:p>
        </p:txBody>
      </p:sp>
    </p:spTree>
    <p:extLst>
      <p:ext uri="{BB962C8B-B14F-4D97-AF65-F5344CB8AC3E}">
        <p14:creationId xmlns:p14="http://schemas.microsoft.com/office/powerpoint/2010/main" val="2616747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xfrm>
            <a:off x="449263" y="714375"/>
            <a:ext cx="6351587" cy="3571875"/>
          </a:xfrm>
        </p:spPr>
      </p:sp>
      <p:sp>
        <p:nvSpPr>
          <p:cNvPr id="76802" name="Rectangle 2"/>
          <p:cNvSpPr>
            <a:spLocks noGrp="1" noChangeArrowheads="1"/>
          </p:cNvSpPr>
          <p:nvPr>
            <p:ph type="body" idx="1"/>
          </p:nvPr>
        </p:nvSpPr>
        <p:spPr/>
        <p:txBody>
          <a:bodyPr/>
          <a:lstStyle/>
          <a:p>
            <a:pPr marL="109787" indent="-109787" eaLnBrk="1">
              <a:defRPr/>
            </a:pPr>
            <a:r>
              <a:rPr lang="en-US" sz="1300" dirty="0">
                <a:cs typeface="+mn-cs"/>
              </a:rPr>
              <a:t>Features: These systems use grids or cables to support climbing plants on a </a:t>
            </a:r>
            <a:r>
              <a:rPr lang="en-US" sz="1300" dirty="0" err="1">
                <a:cs typeface="+mn-cs"/>
              </a:rPr>
              <a:t>tellis</a:t>
            </a:r>
            <a:r>
              <a:rPr lang="en-US" sz="1300" dirty="0">
                <a:cs typeface="+mn-cs"/>
              </a:rPr>
              <a:t>, wall, panel or column.</a:t>
            </a:r>
          </a:p>
          <a:p>
            <a:pPr marL="109787" indent="-109787" eaLnBrk="1">
              <a:defRPr/>
            </a:pPr>
            <a:endParaRPr lang="en-US" sz="1300" dirty="0">
              <a:cs typeface="+mn-cs"/>
            </a:endParaRPr>
          </a:p>
          <a:p>
            <a:pPr marL="109787" indent="-109787" eaLnBrk="1">
              <a:buSzPct val="80000"/>
              <a:buFontTx/>
              <a:buChar char="•"/>
              <a:defRPr/>
            </a:pPr>
            <a:r>
              <a:rPr lang="en-US" sz="1300" dirty="0">
                <a:cs typeface="+mn-cs"/>
              </a:rPr>
              <a:t>   Plants are placed at grade. (in the ground) </a:t>
            </a:r>
          </a:p>
          <a:p>
            <a:pPr marL="109787" indent="-109787" eaLnBrk="1">
              <a:buSzPct val="80000"/>
              <a:buFontTx/>
              <a:buChar char="•"/>
              <a:defRPr/>
            </a:pPr>
            <a:r>
              <a:rPr lang="en-US" sz="1300" dirty="0">
                <a:cs typeface="+mn-cs"/>
              </a:rPr>
              <a:t>   Takes time to grow and cover the space.</a:t>
            </a:r>
          </a:p>
          <a:p>
            <a:pPr marL="109787" indent="-109787" eaLnBrk="1">
              <a:buSzPct val="80000"/>
              <a:buFontTx/>
              <a:buChar char="•"/>
              <a:defRPr/>
            </a:pPr>
            <a:r>
              <a:rPr lang="en-US" sz="1300" dirty="0">
                <a:cs typeface="+mn-cs"/>
              </a:rPr>
              <a:t>   Is a good type of system for curbing heat gain in an exterior application.</a:t>
            </a:r>
          </a:p>
          <a:p>
            <a:pPr marL="109787" indent="-109787" eaLnBrk="1">
              <a:buSzPct val="80000"/>
              <a:buFontTx/>
              <a:buChar char="•"/>
              <a:defRPr/>
            </a:pPr>
            <a:r>
              <a:rPr lang="en-US" sz="1300" dirty="0">
                <a:cs typeface="+mn-cs"/>
              </a:rPr>
              <a:t>   In general is the least expensive option, $50-$75 </a:t>
            </a:r>
            <a:r>
              <a:rPr lang="en-US" sz="1300" dirty="0" err="1">
                <a:cs typeface="+mn-cs"/>
              </a:rPr>
              <a:t>sq</a:t>
            </a:r>
            <a:r>
              <a:rPr lang="en-US" sz="1300" dirty="0">
                <a:cs typeface="+mn-cs"/>
              </a:rPr>
              <a:t>/ft installed.</a:t>
            </a:r>
          </a:p>
          <a:p>
            <a:pPr marL="109787" indent="-109787" eaLnBrk="1">
              <a:buSzPct val="80000"/>
              <a:buFontTx/>
              <a:buChar char="•"/>
              <a:defRPr/>
            </a:pPr>
            <a:r>
              <a:rPr lang="en-US" sz="1300" dirty="0">
                <a:cs typeface="+mn-cs"/>
              </a:rPr>
              <a:t>   Allows for expanding the planting options to include vines and climbing.</a:t>
            </a:r>
          </a:p>
          <a:p>
            <a:pPr marL="109787" indent="-109787" eaLnBrk="1">
              <a:buSzPct val="80000"/>
              <a:buFontTx/>
              <a:buChar char="•"/>
              <a:defRPr/>
            </a:pPr>
            <a:endParaRPr lang="en-US" sz="1300" dirty="0">
              <a:cs typeface="+mn-cs"/>
            </a:endParaRPr>
          </a:p>
          <a:p>
            <a:pPr marL="109787" indent="-109787" eaLnBrk="1">
              <a:buSzPct val="80000"/>
              <a:buFontTx/>
              <a:buChar char="•"/>
              <a:defRPr/>
            </a:pPr>
            <a:r>
              <a:rPr lang="en-US" sz="1300" dirty="0">
                <a:cs typeface="+mn-cs"/>
              </a:rPr>
              <a:t>Photo credit is </a:t>
            </a:r>
            <a:r>
              <a:rPr lang="en-US" sz="1300" dirty="0" err="1">
                <a:cs typeface="+mn-cs"/>
              </a:rPr>
              <a:t>McCaren</a:t>
            </a:r>
            <a:r>
              <a:rPr lang="en-US" sz="1300" dirty="0">
                <a:cs typeface="+mn-cs"/>
              </a:rPr>
              <a:t> Designs. </a:t>
            </a:r>
          </a:p>
        </p:txBody>
      </p:sp>
      <p:sp>
        <p:nvSpPr>
          <p:cNvPr id="2" name="Slide Number Placeholder 1">
            <a:extLst>
              <a:ext uri="{FF2B5EF4-FFF2-40B4-BE49-F238E27FC236}">
                <a16:creationId xmlns:a16="http://schemas.microsoft.com/office/drawing/2014/main" id="{55EF4D32-94CB-48A4-99D3-B1CA4273F336}"/>
              </a:ext>
            </a:extLst>
          </p:cNvPr>
          <p:cNvSpPr>
            <a:spLocks noGrp="1"/>
          </p:cNvSpPr>
          <p:nvPr>
            <p:ph type="sldNum" sz="quarter" idx="5"/>
          </p:nvPr>
        </p:nvSpPr>
        <p:spPr/>
        <p:txBody>
          <a:bodyPr/>
          <a:lstStyle/>
          <a:p>
            <a:fld id="{A4F3AAE5-8EEA-4AD8-8F8A-DFB64DB5222B}" type="slidenum">
              <a:rPr lang="en-US" smtClean="0"/>
              <a:t>17</a:t>
            </a:fld>
            <a:endParaRPr lang="en-US"/>
          </a:p>
        </p:txBody>
      </p:sp>
    </p:spTree>
    <p:extLst>
      <p:ext uri="{BB962C8B-B14F-4D97-AF65-F5344CB8AC3E}">
        <p14:creationId xmlns:p14="http://schemas.microsoft.com/office/powerpoint/2010/main" val="2082440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300" dirty="0">
                <a:ea typeface="ＭＳ Ｐゴシック" pitchFamily="34" charset="-128"/>
              </a:rPr>
              <a:t>Photo: </a:t>
            </a:r>
            <a:r>
              <a:rPr lang="en-US" altLang="en-US" sz="1300" dirty="0" err="1">
                <a:ea typeface="ＭＳ Ｐゴシック" pitchFamily="34" charset="-128"/>
              </a:rPr>
              <a:t>GreenScreen</a:t>
            </a:r>
            <a:r>
              <a:rPr lang="en-US" altLang="en-US" sz="1300" dirty="0">
                <a:ea typeface="ＭＳ Ｐゴシック" pitchFamily="34" charset="-128"/>
              </a:rPr>
              <a:t> at Universal Studios, CA.</a:t>
            </a:r>
          </a:p>
          <a:p>
            <a:endParaRPr lang="en-US" altLang="en-US" sz="1300" dirty="0">
              <a:ea typeface="ＭＳ Ｐゴシック" pitchFamily="34" charset="-128"/>
            </a:endParaRPr>
          </a:p>
          <a:p>
            <a:r>
              <a:rPr lang="en-US" altLang="en-US" sz="1300" dirty="0">
                <a:ea typeface="ＭＳ Ｐゴシック" pitchFamily="34" charset="-128"/>
              </a:rPr>
              <a:t>A word about many trellised walls: ever years after installation and time spent growing in, it is very difficult to get full coverage. </a:t>
            </a:r>
          </a:p>
        </p:txBody>
      </p:sp>
      <p:sp>
        <p:nvSpPr>
          <p:cNvPr id="2" name="Date Placeholder 1">
            <a:extLst>
              <a:ext uri="{FF2B5EF4-FFF2-40B4-BE49-F238E27FC236}">
                <a16:creationId xmlns:a16="http://schemas.microsoft.com/office/drawing/2014/main" id="{E612BCD6-A12C-4C9E-8493-1FE6C0BCD464}"/>
              </a:ext>
            </a:extLst>
          </p:cNvPr>
          <p:cNvSpPr>
            <a:spLocks noGrp="1"/>
          </p:cNvSpPr>
          <p:nvPr>
            <p:ph type="dt" idx="1"/>
          </p:nvPr>
        </p:nvSpPr>
        <p:spPr/>
        <p:txBody>
          <a:bodyPr lIns="94846" tIns="47424" rIns="94846" bIns="47424"/>
          <a:lstStyle/>
          <a:p>
            <a:fld id="{1B910E82-1D3F-4F5F-9CE2-569BEBA8E7C0}" type="datetime1">
              <a:rPr lang="en-US" smtClean="0"/>
              <a:t>12/1/2021</a:t>
            </a:fld>
            <a:endParaRPr lang="en-US" dirty="0"/>
          </a:p>
        </p:txBody>
      </p:sp>
      <p:sp>
        <p:nvSpPr>
          <p:cNvPr id="3" name="Footer Placeholder 2">
            <a:extLst>
              <a:ext uri="{FF2B5EF4-FFF2-40B4-BE49-F238E27FC236}">
                <a16:creationId xmlns:a16="http://schemas.microsoft.com/office/drawing/2014/main" id="{4A6401EA-2514-48CE-82DC-D2FD6BE12172}"/>
              </a:ext>
            </a:extLst>
          </p:cNvPr>
          <p:cNvSpPr>
            <a:spLocks noGrp="1"/>
          </p:cNvSpPr>
          <p:nvPr>
            <p:ph type="ftr" sz="quarter" idx="4"/>
          </p:nvPr>
        </p:nvSpPr>
        <p:spPr/>
        <p:txBody>
          <a:bodyPr lIns="94846" tIns="47424" rIns="94846" bIns="47424"/>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2A97605A-3DD5-4D12-B3F0-E3BF1C9068E6}"/>
              </a:ext>
            </a:extLst>
          </p:cNvPr>
          <p:cNvSpPr>
            <a:spLocks noGrp="1"/>
          </p:cNvSpPr>
          <p:nvPr>
            <p:ph type="sldNum" sz="quarter" idx="5"/>
          </p:nvPr>
        </p:nvSpPr>
        <p:spPr/>
        <p:txBody>
          <a:bodyPr/>
          <a:lstStyle/>
          <a:p>
            <a:fld id="{A4F3AAE5-8EEA-4AD8-8F8A-DFB64DB5222B}" type="slidenum">
              <a:rPr lang="en-US" smtClean="0"/>
              <a:t>18</a:t>
            </a:fld>
            <a:endParaRPr lang="en-US"/>
          </a:p>
        </p:txBody>
      </p:sp>
    </p:spTree>
    <p:extLst>
      <p:ext uri="{BB962C8B-B14F-4D97-AF65-F5344CB8AC3E}">
        <p14:creationId xmlns:p14="http://schemas.microsoft.com/office/powerpoint/2010/main" val="3044958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9787" indent="-109787" defTabSz="474230" eaLnBrk="1">
              <a:defRPr/>
            </a:pPr>
            <a:r>
              <a:rPr lang="en-US" sz="1300" dirty="0"/>
              <a:t>These walls are used to expose us to nature when </a:t>
            </a:r>
            <a:r>
              <a:rPr lang="en-US" altLang="en-US" sz="1300" dirty="0"/>
              <a:t>live plants cannot be grown or maintained due to structural, environmental or maintenance limitations.</a:t>
            </a:r>
          </a:p>
          <a:p>
            <a:pPr marL="109787" indent="-109787" defTabSz="474230" eaLnBrk="1">
              <a:defRPr/>
            </a:pPr>
            <a:r>
              <a:rPr lang="en-US" sz="1300" dirty="0"/>
              <a:t> </a:t>
            </a:r>
          </a:p>
          <a:p>
            <a:pPr marL="109787" indent="-109787" eaLnBrk="1">
              <a:defRPr/>
            </a:pPr>
            <a:r>
              <a:rPr lang="en-US" sz="1300" dirty="0"/>
              <a:t>Features:</a:t>
            </a:r>
          </a:p>
          <a:p>
            <a:pPr marL="109787" indent="-109787" eaLnBrk="1">
              <a:buSzPct val="80000"/>
              <a:buFontTx/>
              <a:buChar char="•"/>
              <a:defRPr/>
            </a:pPr>
            <a:r>
              <a:rPr lang="en-US" sz="1300" dirty="0"/>
              <a:t>   Most commonly made of preserved and dyed lichen. </a:t>
            </a:r>
          </a:p>
          <a:p>
            <a:pPr marL="109787" indent="-109787" eaLnBrk="1">
              <a:buSzPct val="80000"/>
              <a:buFontTx/>
              <a:buChar char="•"/>
              <a:defRPr/>
            </a:pPr>
            <a:r>
              <a:rPr lang="en-US" sz="1300" dirty="0"/>
              <a:t>  Highly customizable in size and shape.</a:t>
            </a:r>
          </a:p>
          <a:p>
            <a:pPr marL="109787" indent="-109787" eaLnBrk="1">
              <a:buSzPct val="80000"/>
              <a:buFontTx/>
              <a:buChar char="•"/>
              <a:defRPr/>
            </a:pPr>
            <a:r>
              <a:rPr lang="en-US" sz="1300" dirty="0"/>
              <a:t>   A variety of design materials can be incorporated (branches, shells, digital displays, etc.)</a:t>
            </a:r>
          </a:p>
          <a:p>
            <a:pPr marL="109787" indent="-109787" eaLnBrk="1">
              <a:buSzPct val="80000"/>
              <a:buFontTx/>
              <a:buChar char="•"/>
              <a:defRPr/>
            </a:pPr>
            <a:r>
              <a:rPr lang="en-US" sz="1300" dirty="0"/>
              <a:t>   Require no water or sunlight. </a:t>
            </a:r>
          </a:p>
          <a:p>
            <a:pPr marL="109787" indent="-109787" eaLnBrk="1">
              <a:buSzPct val="80000"/>
              <a:buFontTx/>
              <a:buChar char="•"/>
              <a:defRPr/>
            </a:pPr>
            <a:r>
              <a:rPr lang="en-US" sz="1300" dirty="0"/>
              <a:t>   Maintenance is still required. </a:t>
            </a:r>
          </a:p>
          <a:p>
            <a:pPr marL="109787" indent="-109787" eaLnBrk="1">
              <a:buSzPct val="80000"/>
              <a:buFontTx/>
              <a:buChar char="•"/>
              <a:defRPr/>
            </a:pPr>
            <a:r>
              <a:rPr lang="en-US" sz="1300" dirty="0"/>
              <a:t>   Do not attract dust. </a:t>
            </a:r>
          </a:p>
          <a:p>
            <a:pPr marL="109787" indent="-109787" eaLnBrk="1">
              <a:buSzPct val="80000"/>
              <a:buFontTx/>
              <a:buChar char="•"/>
              <a:defRPr/>
            </a:pPr>
            <a:r>
              <a:rPr lang="en-US" sz="1300" dirty="0"/>
              <a:t>  Cost range is varies with design.</a:t>
            </a:r>
          </a:p>
          <a:p>
            <a:pPr marL="109787" indent="-109787" eaLnBrk="1">
              <a:buSzPct val="80000"/>
              <a:buFontTx/>
              <a:buChar char="•"/>
              <a:defRPr/>
            </a:pPr>
            <a:endParaRPr lang="en-US" sz="1300" dirty="0"/>
          </a:p>
          <a:p>
            <a:pPr marL="109787" indent="-109787" eaLnBrk="1">
              <a:buSzPct val="80000"/>
              <a:buFontTx/>
              <a:buChar char="•"/>
              <a:defRPr/>
            </a:pPr>
            <a:r>
              <a:rPr lang="en-US" sz="1300" dirty="0"/>
              <a:t>Photo: Monique </a:t>
            </a:r>
            <a:r>
              <a:rPr lang="en-US" sz="1300" dirty="0" err="1"/>
              <a:t>Capanelli</a:t>
            </a:r>
            <a:r>
              <a:rPr lang="en-US" sz="1300" dirty="0"/>
              <a:t>, Whole Foods, Austin, TX </a:t>
            </a:r>
          </a:p>
          <a:p>
            <a:pPr>
              <a:spcBef>
                <a:spcPct val="0"/>
              </a:spcBef>
              <a:buFontTx/>
              <a:buNone/>
            </a:pPr>
            <a:endParaRPr lang="en-US" altLang="en-US" sz="1200" dirty="0">
              <a:latin typeface="Arial Unicode MS" pitchFamily="34" charset="-128"/>
            </a:endParaRPr>
          </a:p>
          <a:p>
            <a:pPr>
              <a:spcBef>
                <a:spcPct val="0"/>
              </a:spcBef>
              <a:buFontTx/>
              <a:buNone/>
            </a:pPr>
            <a:endParaRPr lang="en-US" altLang="en-US" sz="1200" dirty="0">
              <a:latin typeface="Arial Unicode MS" pitchFamily="34" charset="-128"/>
            </a:endParaRPr>
          </a:p>
          <a:p>
            <a:endParaRPr lang="en-US" dirty="0"/>
          </a:p>
        </p:txBody>
      </p:sp>
      <p:sp>
        <p:nvSpPr>
          <p:cNvPr id="5" name="Date Placeholder 4">
            <a:extLst>
              <a:ext uri="{FF2B5EF4-FFF2-40B4-BE49-F238E27FC236}">
                <a16:creationId xmlns:a16="http://schemas.microsoft.com/office/drawing/2014/main" id="{A3D5E37D-BAC4-4BC7-A427-F0EFC84FE5BB}"/>
              </a:ext>
            </a:extLst>
          </p:cNvPr>
          <p:cNvSpPr>
            <a:spLocks noGrp="1"/>
          </p:cNvSpPr>
          <p:nvPr>
            <p:ph type="dt" idx="1"/>
          </p:nvPr>
        </p:nvSpPr>
        <p:spPr/>
        <p:txBody>
          <a:bodyPr lIns="94846" tIns="47424" rIns="94846" bIns="47424"/>
          <a:lstStyle/>
          <a:p>
            <a:fld id="{F52A707B-C0DE-441F-B0E2-C978B28CF23C}" type="datetime1">
              <a:rPr lang="en-US" smtClean="0"/>
              <a:t>12/1/2021</a:t>
            </a:fld>
            <a:endParaRPr lang="en-US" dirty="0"/>
          </a:p>
        </p:txBody>
      </p:sp>
      <p:sp>
        <p:nvSpPr>
          <p:cNvPr id="6" name="Footer Placeholder 5">
            <a:extLst>
              <a:ext uri="{FF2B5EF4-FFF2-40B4-BE49-F238E27FC236}">
                <a16:creationId xmlns:a16="http://schemas.microsoft.com/office/drawing/2014/main" id="{294F7E57-51B9-48E3-A3AF-32B2E03549F1}"/>
              </a:ext>
            </a:extLst>
          </p:cNvPr>
          <p:cNvSpPr>
            <a:spLocks noGrp="1"/>
          </p:cNvSpPr>
          <p:nvPr>
            <p:ph type="ftr" sz="quarter" idx="4"/>
          </p:nvPr>
        </p:nvSpPr>
        <p:spPr/>
        <p:txBody>
          <a:bodyPr lIns="94846" tIns="47424" rIns="94846" bIns="47424"/>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313E5B3D-A00A-4DF8-B414-029C810E0B37}"/>
              </a:ext>
            </a:extLst>
          </p:cNvPr>
          <p:cNvSpPr>
            <a:spLocks noGrp="1"/>
          </p:cNvSpPr>
          <p:nvPr>
            <p:ph type="sldNum" sz="quarter" idx="5"/>
          </p:nvPr>
        </p:nvSpPr>
        <p:spPr/>
        <p:txBody>
          <a:bodyPr/>
          <a:lstStyle/>
          <a:p>
            <a:fld id="{A4F3AAE5-8EEA-4AD8-8F8A-DFB64DB5222B}" type="slidenum">
              <a:rPr lang="en-US" smtClean="0"/>
              <a:t>19</a:t>
            </a:fld>
            <a:endParaRPr lang="en-US"/>
          </a:p>
        </p:txBody>
      </p:sp>
    </p:spTree>
    <p:extLst>
      <p:ext uri="{BB962C8B-B14F-4D97-AF65-F5344CB8AC3E}">
        <p14:creationId xmlns:p14="http://schemas.microsoft.com/office/powerpoint/2010/main" val="672428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438" y="722313"/>
            <a:ext cx="6413500" cy="3606800"/>
          </a:xfrm>
        </p:spPr>
      </p:sp>
      <p:sp>
        <p:nvSpPr>
          <p:cNvPr id="3" name="Notes Placeholder 2"/>
          <p:cNvSpPr>
            <a:spLocks noGrp="1"/>
          </p:cNvSpPr>
          <p:nvPr>
            <p:ph type="body" idx="1"/>
          </p:nvPr>
        </p:nvSpPr>
        <p:spPr/>
        <p:txBody>
          <a:bodyPr/>
          <a:lstStyle/>
          <a:p>
            <a:pPr defTabSz="478309">
              <a:defRPr/>
            </a:pPr>
            <a:r>
              <a:rPr lang="en-US" sz="1300" dirty="0">
                <a:solidFill>
                  <a:schemeClr val="tx1"/>
                </a:solidFill>
                <a:latin typeface="Avenir Roman"/>
              </a:rPr>
              <a:t>This program enables participants to gain an understanding of the use of different living walls systems both indoors and out, and in various climates. Attendees will discover the design considerations and positive effects of living walls on the built environment; and, explore case studies of a variety of living walls systems. </a:t>
            </a:r>
          </a:p>
          <a:p>
            <a:pPr defTabSz="478309">
              <a:defRPr/>
            </a:pPr>
            <a:endParaRPr lang="en-US" sz="1300" dirty="0">
              <a:solidFill>
                <a:schemeClr val="tx1"/>
              </a:solidFill>
              <a:latin typeface="Avenir Roman"/>
            </a:endParaRPr>
          </a:p>
          <a:p>
            <a:pPr defTabSz="478309">
              <a:defRPr/>
            </a:pPr>
            <a:r>
              <a:rPr lang="en-US" sz="1300" dirty="0">
                <a:solidFill>
                  <a:schemeClr val="tx1"/>
                </a:solidFill>
                <a:latin typeface="Avenir Roman"/>
              </a:rPr>
              <a:t>Photo: McCaren Designs, a Modular Hydroponic wall</a:t>
            </a:r>
          </a:p>
          <a:p>
            <a:endParaRPr lang="en-US" dirty="0"/>
          </a:p>
        </p:txBody>
      </p:sp>
      <p:sp>
        <p:nvSpPr>
          <p:cNvPr id="5" name="Date Placeholder 4">
            <a:extLst>
              <a:ext uri="{FF2B5EF4-FFF2-40B4-BE49-F238E27FC236}">
                <a16:creationId xmlns:a16="http://schemas.microsoft.com/office/drawing/2014/main" id="{C58AC03A-F3AC-4425-B27B-4CE9FDBDA7A2}"/>
              </a:ext>
            </a:extLst>
          </p:cNvPr>
          <p:cNvSpPr>
            <a:spLocks noGrp="1"/>
          </p:cNvSpPr>
          <p:nvPr>
            <p:ph type="dt" idx="1"/>
          </p:nvPr>
        </p:nvSpPr>
        <p:spPr/>
        <p:txBody>
          <a:bodyPr lIns="95661" tIns="47831" rIns="95661" bIns="47831"/>
          <a:lstStyle/>
          <a:p>
            <a:fld id="{18452234-5673-465B-BEF0-9F98264BABA4}" type="datetime1">
              <a:rPr lang="en-US" smtClean="0"/>
              <a:t>12/1/2021</a:t>
            </a:fld>
            <a:endParaRPr lang="en-US" dirty="0"/>
          </a:p>
        </p:txBody>
      </p:sp>
      <p:sp>
        <p:nvSpPr>
          <p:cNvPr id="6" name="Footer Placeholder 5">
            <a:extLst>
              <a:ext uri="{FF2B5EF4-FFF2-40B4-BE49-F238E27FC236}">
                <a16:creationId xmlns:a16="http://schemas.microsoft.com/office/drawing/2014/main" id="{DD8A6AEB-9400-4A78-967F-D20D382A7DE4}"/>
              </a:ext>
            </a:extLst>
          </p:cNvPr>
          <p:cNvSpPr>
            <a:spLocks noGrp="1"/>
          </p:cNvSpPr>
          <p:nvPr>
            <p:ph type="ftr" sz="quarter" idx="4"/>
          </p:nvPr>
        </p:nvSpPr>
        <p:spPr/>
        <p:txBody>
          <a:bodyPr lIns="95661" tIns="47831" rIns="95661" bIns="47831"/>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1C0478A6-3ADA-41EC-81E6-699E0FF6D510}"/>
              </a:ext>
            </a:extLst>
          </p:cNvPr>
          <p:cNvSpPr>
            <a:spLocks noGrp="1"/>
          </p:cNvSpPr>
          <p:nvPr>
            <p:ph type="sldNum" sz="quarter" idx="5"/>
          </p:nvPr>
        </p:nvSpPr>
        <p:spPr/>
        <p:txBody>
          <a:bodyPr/>
          <a:lstStyle/>
          <a:p>
            <a:fld id="{A4F3AAE5-8EEA-4AD8-8F8A-DFB64DB5222B}" type="slidenum">
              <a:rPr lang="en-US" smtClean="0"/>
              <a:t>2</a:t>
            </a:fld>
            <a:endParaRPr lang="en-US"/>
          </a:p>
        </p:txBody>
      </p:sp>
    </p:spTree>
    <p:extLst>
      <p:ext uri="{BB962C8B-B14F-4D97-AF65-F5344CB8AC3E}">
        <p14:creationId xmlns:p14="http://schemas.microsoft.com/office/powerpoint/2010/main" val="155257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pPr>
              <a:buFont typeface="Arial" pitchFamily="34" charset="0"/>
              <a:buNone/>
            </a:pPr>
            <a:r>
              <a:rPr lang="en-GB" dirty="0"/>
              <a:t>Let’s talk a moment about the benefits of installing living walls.</a:t>
            </a:r>
          </a:p>
          <a:p>
            <a:pPr>
              <a:buFont typeface="Arial" pitchFamily="34" charset="0"/>
              <a:buNone/>
            </a:pPr>
            <a:endParaRPr lang="en-GB" dirty="0"/>
          </a:p>
          <a:p>
            <a:pPr>
              <a:buFont typeface="Arial" pitchFamily="34" charset="0"/>
              <a:buNone/>
            </a:pPr>
            <a:r>
              <a:rPr lang="en-GB" dirty="0"/>
              <a:t>Why consider a living wall? </a:t>
            </a:r>
          </a:p>
          <a:p>
            <a:pPr>
              <a:buFont typeface="Arial" pitchFamily="34" charset="0"/>
              <a:buNone/>
            </a:pPr>
            <a:endParaRPr lang="en-GB" dirty="0"/>
          </a:p>
          <a:p>
            <a:pPr>
              <a:buFont typeface="Arial" pitchFamily="34" charset="0"/>
              <a:buNone/>
            </a:pPr>
            <a:r>
              <a:rPr lang="en-GB" dirty="0"/>
              <a:t>The first answer is that they do an excellent job of bringing nature indoors and incorporating biophilia into our interiors. More about why we need this in the next slides.</a:t>
            </a:r>
          </a:p>
          <a:p>
            <a:pPr>
              <a:buFont typeface="Arial" pitchFamily="34" charset="0"/>
              <a:buNone/>
            </a:pPr>
            <a:r>
              <a:rPr lang="en-GB" dirty="0"/>
              <a:t>The second is that square footage is a valuable commodity and vertical walls allow for that real estate to stay in the productive uses that the office, restaurant, retail store, etc. has already established. </a:t>
            </a:r>
          </a:p>
          <a:p>
            <a:pPr>
              <a:buFont typeface="Arial" pitchFamily="34" charset="0"/>
              <a:buNone/>
            </a:pPr>
            <a:endParaRPr lang="en-GB" dirty="0"/>
          </a:p>
        </p:txBody>
      </p:sp>
      <p:sp>
        <p:nvSpPr>
          <p:cNvPr id="4" name="Slide Number Placeholder 3">
            <a:extLst>
              <a:ext uri="{FF2B5EF4-FFF2-40B4-BE49-F238E27FC236}">
                <a16:creationId xmlns:a16="http://schemas.microsoft.com/office/drawing/2014/main" id="{C93F1EC0-EADA-40E6-B0A4-7573AF6FD36E}"/>
              </a:ext>
            </a:extLst>
          </p:cNvPr>
          <p:cNvSpPr>
            <a:spLocks noGrp="1"/>
          </p:cNvSpPr>
          <p:nvPr>
            <p:ph type="sldNum" sz="quarter" idx="5"/>
          </p:nvPr>
        </p:nvSpPr>
        <p:spPr/>
        <p:txBody>
          <a:bodyPr/>
          <a:lstStyle/>
          <a:p>
            <a:fld id="{A4F3AAE5-8EEA-4AD8-8F8A-DFB64DB5222B}" type="slidenum">
              <a:rPr lang="en-US" smtClean="0"/>
              <a:t>20</a:t>
            </a:fld>
            <a:endParaRPr lang="en-US"/>
          </a:p>
        </p:txBody>
      </p:sp>
    </p:spTree>
    <p:extLst>
      <p:ext uri="{BB962C8B-B14F-4D97-AF65-F5344CB8AC3E}">
        <p14:creationId xmlns:p14="http://schemas.microsoft.com/office/powerpoint/2010/main" val="2426358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77500" lnSpcReduction="20000"/>
          </a:bodyPr>
          <a:lstStyle/>
          <a:p>
            <a:pPr defTabSz="956392">
              <a:buFont typeface="Arial" pitchFamily="34" charset="0"/>
              <a:buChar char="•"/>
              <a:defRPr/>
            </a:pPr>
            <a:r>
              <a:rPr lang="en-GB" sz="1300" dirty="0"/>
              <a:t>Biophilia when translated from Latin means “love of life or living systems”. </a:t>
            </a:r>
          </a:p>
          <a:p>
            <a:pPr defTabSz="956392">
              <a:buFont typeface="Arial" pitchFamily="34" charset="0"/>
              <a:buChar char="•"/>
              <a:defRPr/>
            </a:pPr>
            <a:endParaRPr lang="en-GB" sz="1300" dirty="0"/>
          </a:p>
          <a:p>
            <a:pPr defTabSz="956392">
              <a:buFont typeface="Arial" pitchFamily="34" charset="0"/>
              <a:buChar char="•"/>
              <a:defRPr/>
            </a:pPr>
            <a:r>
              <a:rPr lang="en-GB" sz="1300" dirty="0"/>
              <a:t> Biophilia as a hypothesis  was first expressed by German social psychologist Erich Fromm in 1964 and later popularized by American biologist EO Wilson, in his 1984 publication </a:t>
            </a:r>
            <a:r>
              <a:rPr lang="en-GB" sz="1300" i="1" dirty="0"/>
              <a:t>‘Biophilia’.</a:t>
            </a:r>
          </a:p>
          <a:p>
            <a:pPr defTabSz="956392">
              <a:buFont typeface="Arial" pitchFamily="34" charset="0"/>
              <a:buChar char="•"/>
              <a:defRPr/>
            </a:pPr>
            <a:endParaRPr lang="en-GB" sz="1300" i="1" dirty="0"/>
          </a:p>
          <a:p>
            <a:pPr defTabSz="956392">
              <a:buFont typeface="Arial" pitchFamily="34" charset="0"/>
              <a:buChar char="•"/>
              <a:defRPr/>
            </a:pPr>
            <a:r>
              <a:rPr lang="en-GB" sz="1300" dirty="0"/>
              <a:t>Wilson’s description  was “Biophilia is the innately emotional affinity human beings have for other living organisms. Innate means hereditary and hence part of ultimate human nature.” – E.O Wilson</a:t>
            </a:r>
          </a:p>
          <a:p>
            <a:pPr defTabSz="956392">
              <a:buFont typeface="Arial" pitchFamily="34" charset="0"/>
              <a:buChar char="•"/>
              <a:defRPr/>
            </a:pPr>
            <a:endParaRPr lang="en-GB" sz="1300" dirty="0"/>
          </a:p>
          <a:p>
            <a:pPr>
              <a:buFont typeface="Arial" pitchFamily="34" charset="0"/>
              <a:buChar char="•"/>
            </a:pPr>
            <a:r>
              <a:rPr lang="en-GB" sz="1300" dirty="0"/>
              <a:t>Over the last three decades the scientific and design communities have begun to recognize biophilia and perform experiments designed to prove or disprove the hypothesis. And the research evidence is flooding in.  Scientists are proving the biophilia theory.   </a:t>
            </a:r>
          </a:p>
          <a:p>
            <a:pPr>
              <a:buFont typeface="Arial" pitchFamily="34" charset="0"/>
              <a:buChar char="•"/>
            </a:pPr>
            <a:endParaRPr lang="en-GB" sz="1300" dirty="0"/>
          </a:p>
          <a:p>
            <a:pPr>
              <a:buFont typeface="Arial" pitchFamily="34" charset="0"/>
              <a:buChar char="•"/>
            </a:pPr>
            <a:r>
              <a:rPr lang="en-GB" sz="1300" dirty="0"/>
              <a:t>And this makes such sense! Humanity has spent 95% of its evolutionary history in the embrace of the natural environment. We are hardwired to respond to the stimuli of our natural surroundings.</a:t>
            </a:r>
          </a:p>
          <a:p>
            <a:pPr>
              <a:buFont typeface="Arial" pitchFamily="34" charset="0"/>
              <a:buChar char="•"/>
            </a:pPr>
            <a:endParaRPr lang="en-GB" sz="1300" dirty="0"/>
          </a:p>
          <a:p>
            <a:pPr>
              <a:buFont typeface="Arial" pitchFamily="34" charset="0"/>
              <a:buChar char="•"/>
            </a:pPr>
            <a:r>
              <a:rPr lang="en-GB" sz="1300" dirty="0"/>
              <a:t>Biophilia implies that humans hold a biological need for connecting with nature on physical, mental, and social levels, and that this connection affects our personal well-being, productivity, and societal relationships.</a:t>
            </a:r>
          </a:p>
          <a:p>
            <a:pPr>
              <a:buFont typeface="Arial" pitchFamily="34" charset="0"/>
              <a:buChar char="•"/>
            </a:pPr>
            <a:endParaRPr lang="en-GB" sz="1300" dirty="0"/>
          </a:p>
          <a:p>
            <a:r>
              <a:rPr lang="en-US" sz="1300" dirty="0">
                <a:sym typeface="ArialNarrow-Italic" charset="0"/>
              </a:rPr>
              <a:t>This biophilic design information in this presentation is based on Terrapin Bright Green’s </a:t>
            </a:r>
            <a:r>
              <a:rPr lang="en-US" sz="1300" i="1" dirty="0">
                <a:sym typeface="ArialNarrow-Italic" charset="0"/>
              </a:rPr>
              <a:t>The Economics of Biophilia. </a:t>
            </a:r>
            <a:r>
              <a:rPr lang="en-US" sz="1300" dirty="0">
                <a:sym typeface="ArialNarrow-Italic" charset="0"/>
              </a:rPr>
              <a:t>Research citations and calculations mentioned in this presentation appear on pages 29 – 39 of their publication.</a:t>
            </a:r>
          </a:p>
          <a:p>
            <a:endParaRPr lang="en-US" sz="1300" dirty="0">
              <a:sym typeface="ArialNarrow-Italic" charset="0"/>
            </a:endParaRPr>
          </a:p>
          <a:p>
            <a:r>
              <a:rPr lang="en-US" sz="1300" dirty="0"/>
              <a:t>Download a copy from </a:t>
            </a:r>
            <a:r>
              <a:rPr lang="en-US" sz="1300" dirty="0">
                <a:hlinkClick r:id="rId3"/>
              </a:rPr>
              <a:t>https://greenplantsforgreenbuildings.org/research</a:t>
            </a:r>
            <a:r>
              <a:rPr lang="en-US" sz="1300" dirty="0"/>
              <a:t> .</a:t>
            </a:r>
          </a:p>
          <a:p>
            <a:pPr>
              <a:buFont typeface="Arial" pitchFamily="34" charset="0"/>
              <a:buNone/>
            </a:pPr>
            <a:endParaRPr lang="en-GB" sz="1300" dirty="0"/>
          </a:p>
          <a:p>
            <a:pPr defTabSz="914189">
              <a:defRPr/>
            </a:pPr>
            <a:r>
              <a:rPr lang="en-US" sz="1300" dirty="0"/>
              <a:t>Photo: Istock</a:t>
            </a:r>
          </a:p>
          <a:p>
            <a:pPr>
              <a:buFont typeface="Arial" pitchFamily="34" charset="0"/>
              <a:buChar char="•"/>
            </a:pPr>
            <a:endParaRPr lang="en-GB" dirty="0"/>
          </a:p>
          <a:p>
            <a:pPr>
              <a:buFont typeface="Arial" pitchFamily="34" charset="0"/>
              <a:buNone/>
            </a:pPr>
            <a:endParaRPr lang="en-GB" dirty="0"/>
          </a:p>
        </p:txBody>
      </p:sp>
      <p:sp>
        <p:nvSpPr>
          <p:cNvPr id="4" name="Slide Number Placeholder 3">
            <a:extLst>
              <a:ext uri="{FF2B5EF4-FFF2-40B4-BE49-F238E27FC236}">
                <a16:creationId xmlns:a16="http://schemas.microsoft.com/office/drawing/2014/main" id="{94EC1E7E-AFE8-451A-99B3-E3FE35DA38DB}"/>
              </a:ext>
            </a:extLst>
          </p:cNvPr>
          <p:cNvSpPr>
            <a:spLocks noGrp="1"/>
          </p:cNvSpPr>
          <p:nvPr>
            <p:ph type="sldNum" sz="quarter" idx="5"/>
          </p:nvPr>
        </p:nvSpPr>
        <p:spPr/>
        <p:txBody>
          <a:bodyPr/>
          <a:lstStyle/>
          <a:p>
            <a:fld id="{A4F3AAE5-8EEA-4AD8-8F8A-DFB64DB5222B}" type="slidenum">
              <a:rPr lang="en-US" smtClean="0"/>
              <a:t>21</a:t>
            </a:fld>
            <a:endParaRPr lang="en-US"/>
          </a:p>
        </p:txBody>
      </p:sp>
    </p:spTree>
    <p:extLst>
      <p:ext uri="{BB962C8B-B14F-4D97-AF65-F5344CB8AC3E}">
        <p14:creationId xmlns:p14="http://schemas.microsoft.com/office/powerpoint/2010/main" val="120092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755650"/>
            <a:ext cx="6719887" cy="3779838"/>
          </a:xfrm>
        </p:spPr>
      </p:sp>
      <p:sp>
        <p:nvSpPr>
          <p:cNvPr id="3" name="Notes Placeholder 2"/>
          <p:cNvSpPr>
            <a:spLocks noGrp="1"/>
          </p:cNvSpPr>
          <p:nvPr>
            <p:ph type="body" idx="1"/>
          </p:nvPr>
        </p:nvSpPr>
        <p:spPr/>
        <p:txBody>
          <a:bodyPr>
            <a:normAutofit/>
          </a:bodyPr>
          <a:lstStyle/>
          <a:p>
            <a:pPr>
              <a:buFontTx/>
              <a:buNone/>
            </a:pPr>
            <a:r>
              <a:rPr lang="en-GB" sz="1300" dirty="0"/>
              <a:t>This is a really chewy topic. The short 1-minute summary is this:</a:t>
            </a:r>
          </a:p>
          <a:p>
            <a:pPr>
              <a:buFontTx/>
              <a:buNone/>
            </a:pPr>
            <a:endParaRPr lang="en-GB" sz="1300" dirty="0"/>
          </a:p>
          <a:p>
            <a:pPr>
              <a:buFontTx/>
              <a:buNone/>
            </a:pPr>
            <a:r>
              <a:rPr lang="en-GB" sz="1300" dirty="0"/>
              <a:t>The stressful, chaotic, noisy environments we experience every day are causing an increase in the activity of our </a:t>
            </a:r>
            <a:r>
              <a:rPr lang="en-GB" sz="1300" b="1" dirty="0"/>
              <a:t>sympathetic nervous system</a:t>
            </a:r>
            <a:r>
              <a:rPr lang="en-GB" sz="1300" dirty="0"/>
              <a:t>. The causes mental fatigue, frustration, irritability and distraction. It stimulates the fight or flight response.</a:t>
            </a:r>
          </a:p>
          <a:p>
            <a:pPr>
              <a:buFontTx/>
              <a:buNone/>
            </a:pPr>
            <a:endParaRPr lang="en-GB" sz="1300" dirty="0"/>
          </a:p>
          <a:p>
            <a:pPr>
              <a:buFontTx/>
              <a:buNone/>
            </a:pPr>
            <a:r>
              <a:rPr lang="en-GB" sz="1300" dirty="0"/>
              <a:t>The remedy is provided by our </a:t>
            </a:r>
            <a:r>
              <a:rPr lang="en-GB" sz="1300" b="1" dirty="0"/>
              <a:t>parasympathetic nervous system</a:t>
            </a:r>
            <a:r>
              <a:rPr lang="en-GB" sz="1300" dirty="0"/>
              <a:t>, which works to relax the body. </a:t>
            </a:r>
          </a:p>
          <a:p>
            <a:pPr>
              <a:buFontTx/>
              <a:buNone/>
            </a:pPr>
            <a:endParaRPr lang="en-GB" sz="1300" dirty="0"/>
          </a:p>
          <a:p>
            <a:pPr>
              <a:buFontTx/>
              <a:buNone/>
            </a:pPr>
            <a:r>
              <a:rPr lang="en-GB" sz="1300" dirty="0"/>
              <a:t>Interactions with nature increase the activity of the </a:t>
            </a:r>
            <a:r>
              <a:rPr lang="en-GB" sz="1300" dirty="0" err="1"/>
              <a:t>parasympathic</a:t>
            </a:r>
            <a:r>
              <a:rPr lang="en-GB" sz="1300" dirty="0"/>
              <a:t> nervous system by 56%.</a:t>
            </a:r>
          </a:p>
          <a:p>
            <a:pPr>
              <a:buFontTx/>
              <a:buNone/>
            </a:pPr>
            <a:endParaRPr lang="en-GB" sz="1300" dirty="0"/>
          </a:p>
          <a:p>
            <a:pPr>
              <a:buFontTx/>
              <a:buNone/>
            </a:pPr>
            <a:r>
              <a:rPr lang="en-GB" sz="1300" dirty="0"/>
              <a:t>So stress goes down and concentration increases </a:t>
            </a:r>
            <a:r>
              <a:rPr lang="en-GB" sz="1300" dirty="0">
                <a:sym typeface="Wingdings" panose="05000000000000000000" pitchFamily="2" charset="2"/>
              </a:rPr>
              <a:t></a:t>
            </a:r>
            <a:endParaRPr lang="en-GB" sz="1300" dirty="0"/>
          </a:p>
          <a:p>
            <a:pPr>
              <a:buFontTx/>
              <a:buNone/>
            </a:pPr>
            <a:endParaRPr lang="en-GB" sz="1400" strike="sngStrike" dirty="0"/>
          </a:p>
          <a:p>
            <a:pPr>
              <a:buFontTx/>
              <a:buNone/>
            </a:pPr>
            <a:endParaRPr lang="en-GB" sz="1400" strike="sngStrike" dirty="0"/>
          </a:p>
          <a:p>
            <a:pPr lvl="1">
              <a:buFont typeface="Arial" pitchFamily="34" charset="0"/>
              <a:buNone/>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22</a:t>
            </a:fld>
            <a:endParaRPr lang="en-GB"/>
          </a:p>
        </p:txBody>
      </p:sp>
      <p:sp>
        <p:nvSpPr>
          <p:cNvPr id="5" name="Footer Placeholder 4">
            <a:extLst>
              <a:ext uri="{FF2B5EF4-FFF2-40B4-BE49-F238E27FC236}">
                <a16:creationId xmlns:a16="http://schemas.microsoft.com/office/drawing/2014/main" id="{F3A52769-4FD4-4A6C-8399-295F278ECB21}"/>
              </a:ext>
            </a:extLst>
          </p:cNvPr>
          <p:cNvSpPr>
            <a:spLocks noGrp="1"/>
          </p:cNvSpPr>
          <p:nvPr>
            <p:ph type="ftr" sz="quarter" idx="4"/>
          </p:nvPr>
        </p:nvSpPr>
        <p:spPr/>
        <p:txBody>
          <a:bodyPr/>
          <a:lstStyle/>
          <a:p>
            <a:r>
              <a:rPr lang="en-US"/>
              <a:t>NAS/Living Walls CS Revised 2020 - MAG. C.Osborn, R. Connell, M. Golden - 2020</a:t>
            </a:r>
            <a:endParaRPr lang="en-GB"/>
          </a:p>
        </p:txBody>
      </p:sp>
    </p:spTree>
    <p:extLst>
      <p:ext uri="{BB962C8B-B14F-4D97-AF65-F5344CB8AC3E}">
        <p14:creationId xmlns:p14="http://schemas.microsoft.com/office/powerpoint/2010/main" val="3019331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Avenir Roman"/>
              </a:rPr>
              <a:t>What does all this mean for building and business owners? </a:t>
            </a:r>
            <a:r>
              <a:rPr lang="en-US" sz="1300" dirty="0">
                <a:latin typeface="Avenir Roman"/>
                <a:ea typeface="ＭＳ Ｐゴシック" pitchFamily="34" charset="-128"/>
              </a:rPr>
              <a:t>It means that nature is not just a nice amenity, nature has profound economic benefits. </a:t>
            </a:r>
          </a:p>
          <a:p>
            <a:pPr eaLnBrk="1"/>
            <a:endParaRPr lang="en-US" sz="1300" dirty="0">
              <a:latin typeface="Avenir Roman"/>
              <a:ea typeface="ＭＳ Ｐゴシック" pitchFamily="34" charset="-128"/>
            </a:endParaRPr>
          </a:p>
          <a:p>
            <a:pPr eaLnBrk="1"/>
            <a:r>
              <a:rPr lang="en-US" sz="1300" dirty="0">
                <a:latin typeface="Avenir Roman"/>
                <a:ea typeface="ＭＳ Ｐゴシック" pitchFamily="34" charset="-128"/>
              </a:rPr>
              <a:t>As it applies to the workplace, in 2010 the US Department of Labor reported an annual absenteeism rate of 3%  per employee, or nearly 63 hours per year per employee.  A 2011 study identified a correlation in </a:t>
            </a:r>
            <a:r>
              <a:rPr lang="en-GB" sz="1300" dirty="0">
                <a:latin typeface="Avenir Roman"/>
              </a:rPr>
              <a:t>architectural elements with 10% change in the number of sick leave days taken. The quality of a person’s view concluded to be the primary predictor of absenteeism.  In t</a:t>
            </a:r>
            <a:r>
              <a:rPr lang="en-US" sz="1300" dirty="0">
                <a:latin typeface="Avenir Roman"/>
                <a:ea typeface="ＭＳ Ｐゴシック" pitchFamily="34" charset="-128"/>
              </a:rPr>
              <a:t>he workplace, research has shown that the cost for termination, replacement and productivity loss can be as much as $25,000 per employee.  Plants can and do help.</a:t>
            </a:r>
          </a:p>
          <a:p>
            <a:pPr eaLnBrk="1"/>
            <a:endParaRPr lang="en-US" sz="1300" dirty="0">
              <a:latin typeface="Avenir Roman"/>
              <a:ea typeface="ＭＳ Ｐゴシック" pitchFamily="34" charset="-128"/>
            </a:endParaRPr>
          </a:p>
          <a:p>
            <a:pPr defTabSz="457154" eaLnBrk="1">
              <a:defRPr/>
            </a:pPr>
            <a:r>
              <a:rPr lang="en-US" sz="1300" dirty="0">
                <a:latin typeface="Avenir Roman"/>
                <a:ea typeface="ＭＳ Ｐゴシック" pitchFamily="34" charset="-128"/>
              </a:rPr>
              <a:t>In the health care sector, o</a:t>
            </a:r>
            <a:r>
              <a:rPr lang="en-GB" sz="1300" dirty="0" err="1">
                <a:latin typeface="Avenir Roman"/>
              </a:rPr>
              <a:t>ver</a:t>
            </a:r>
            <a:r>
              <a:rPr lang="en-GB" sz="1300" dirty="0">
                <a:latin typeface="Avenir Roman"/>
              </a:rPr>
              <a:t> fifty studies have been published that associate biophilic elements as the primary influences for faster recovery rates for patients, decreased dependency on medication, reduced staff and family stress, and improved emotional wellness. </a:t>
            </a:r>
            <a:r>
              <a:rPr lang="en-US" sz="1300" dirty="0">
                <a:latin typeface="Avenir Roman"/>
                <a:ea typeface="ＭＳ Ｐゴシック" pitchFamily="34" charset="-128"/>
              </a:rPr>
              <a:t>By reducing the average length of stay in hospitals by just .41 days, $93 million dollars in costs can be saved every year.</a:t>
            </a:r>
            <a:r>
              <a:rPr lang="en-GB" sz="1300" dirty="0">
                <a:latin typeface="Avenir Roman"/>
              </a:rPr>
              <a:t>  </a:t>
            </a:r>
          </a:p>
          <a:p>
            <a:pPr defTabSz="457154" eaLnBrk="1">
              <a:defRPr/>
            </a:pPr>
            <a:endParaRPr lang="en-GB" sz="1300" dirty="0">
              <a:latin typeface="Avenir Roman"/>
            </a:endParaRPr>
          </a:p>
          <a:p>
            <a:pPr eaLnBrk="1"/>
            <a:r>
              <a:rPr lang="en-US" sz="1300" dirty="0">
                <a:latin typeface="Avenir Roman"/>
                <a:ea typeface="ＭＳ Ｐゴシック" pitchFamily="34" charset="-128"/>
              </a:rPr>
              <a:t>Research citations are in The Living Walls White Paper provided for you today and on pages 29-39 of Terrapin Bright Green’s publication </a:t>
            </a:r>
            <a:r>
              <a:rPr lang="en-US" sz="1300" b="1" i="1" dirty="0">
                <a:latin typeface="Avenir Roman"/>
                <a:ea typeface="ＭＳ Ｐゴシック" pitchFamily="34" charset="-128"/>
              </a:rPr>
              <a:t>The Economics of Biophilia.</a:t>
            </a:r>
          </a:p>
          <a:p>
            <a:pPr eaLnBrk="1"/>
            <a:endParaRPr lang="en-US" sz="1300" dirty="0">
              <a:latin typeface="Avenir Roman"/>
              <a:ea typeface="ＭＳ Ｐゴシック" pitchFamily="34" charset="-128"/>
            </a:endParaRPr>
          </a:p>
          <a:p>
            <a:pPr eaLnBrk="1"/>
            <a:r>
              <a:rPr lang="en-US" sz="1300" dirty="0">
                <a:latin typeface="Avenir Roman"/>
                <a:ea typeface="ＭＳ Ｐゴシック" pitchFamily="34" charset="-128"/>
              </a:rPr>
              <a:t>"Terrapin Bright Green, The Economics of Biophilia".</a:t>
            </a:r>
          </a:p>
          <a:p>
            <a:pPr eaLnBrk="1"/>
            <a:endParaRPr lang="en-US" sz="1300" dirty="0">
              <a:solidFill>
                <a:schemeClr val="tx1"/>
              </a:solidFill>
              <a:latin typeface="Avenir Roman"/>
              <a:ea typeface="ＭＳ Ｐゴシック" pitchFamily="34" charset="-128"/>
            </a:endParaRPr>
          </a:p>
          <a:p>
            <a:pPr defTabSz="478343" eaLnBrk="1">
              <a:defRPr/>
            </a:pPr>
            <a:r>
              <a:rPr lang="en-US" sz="1300" dirty="0">
                <a:solidFill>
                  <a:schemeClr val="tx1"/>
                </a:solidFill>
                <a:latin typeface="Avenir Roman"/>
                <a:ea typeface="ＭＳ Ｐゴシック" pitchFamily="34" charset="-128"/>
              </a:rPr>
              <a:t>Photo: </a:t>
            </a:r>
            <a:r>
              <a:rPr lang="en-US" sz="1300" dirty="0" err="1">
                <a:solidFill>
                  <a:schemeClr val="tx1"/>
                </a:solidFill>
              </a:rPr>
              <a:t>Dansko</a:t>
            </a:r>
            <a:r>
              <a:rPr lang="en-US" sz="1300" dirty="0">
                <a:solidFill>
                  <a:schemeClr val="tx1"/>
                </a:solidFill>
              </a:rPr>
              <a:t> headquarters, Philadelphia, PA. System: Furbish Co. </a:t>
            </a:r>
            <a:r>
              <a:rPr lang="en-US" sz="1300" dirty="0" err="1">
                <a:solidFill>
                  <a:schemeClr val="tx1"/>
                </a:solidFill>
              </a:rPr>
              <a:t>BioWall</a:t>
            </a:r>
            <a:r>
              <a:rPr lang="en-US" sz="1300" dirty="0">
                <a:solidFill>
                  <a:schemeClr val="tx1"/>
                </a:solidFill>
              </a:rPr>
              <a:t> </a:t>
            </a:r>
          </a:p>
          <a:p>
            <a:pPr eaLnBrk="1"/>
            <a:endParaRPr lang="en-US" dirty="0">
              <a:latin typeface="Avenir Roman"/>
              <a:ea typeface="ＭＳ Ｐゴシック" pitchFamily="34" charset="-128"/>
            </a:endParaRPr>
          </a:p>
          <a:p>
            <a:endParaRPr lang="en-US" dirty="0"/>
          </a:p>
        </p:txBody>
      </p:sp>
      <p:sp>
        <p:nvSpPr>
          <p:cNvPr id="4" name="Slide Number Placeholder 3">
            <a:extLst>
              <a:ext uri="{FF2B5EF4-FFF2-40B4-BE49-F238E27FC236}">
                <a16:creationId xmlns:a16="http://schemas.microsoft.com/office/drawing/2014/main" id="{87A44EB3-7202-4E5E-8F5F-9FE9DDF6C338}"/>
              </a:ext>
            </a:extLst>
          </p:cNvPr>
          <p:cNvSpPr>
            <a:spLocks noGrp="1"/>
          </p:cNvSpPr>
          <p:nvPr>
            <p:ph type="sldNum" sz="quarter" idx="5"/>
          </p:nvPr>
        </p:nvSpPr>
        <p:spPr/>
        <p:txBody>
          <a:bodyPr/>
          <a:lstStyle/>
          <a:p>
            <a:fld id="{A4F3AAE5-8EEA-4AD8-8F8A-DFB64DB5222B}" type="slidenum">
              <a:rPr lang="en-US" smtClean="0"/>
              <a:t>23</a:t>
            </a:fld>
            <a:endParaRPr lang="en-US"/>
          </a:p>
        </p:txBody>
      </p:sp>
    </p:spTree>
    <p:extLst>
      <p:ext uri="{BB962C8B-B14F-4D97-AF65-F5344CB8AC3E}">
        <p14:creationId xmlns:p14="http://schemas.microsoft.com/office/powerpoint/2010/main" val="1339313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r>
              <a:rPr lang="en-US" altLang="en-US" sz="1300" dirty="0"/>
              <a:t>While we may not be consciously aware of it, biophilia acts upon us in our everyday lives. At work, after photos of family, friends and pets, plants are the item most frequently used to personalize workspaces.  </a:t>
            </a:r>
          </a:p>
          <a:p>
            <a:endParaRPr lang="en-US" altLang="en-US" sz="1300" dirty="0"/>
          </a:p>
          <a:p>
            <a:r>
              <a:rPr lang="en-US" altLang="en-US" sz="1300" dirty="0"/>
              <a:t>This innate affinity for life provides opportunities for building owners, designers, architects, facilities managers, </a:t>
            </a:r>
            <a:r>
              <a:rPr lang="en-US" altLang="en-US" sz="1300" dirty="0" err="1"/>
              <a:t>plantscapers</a:t>
            </a:r>
            <a:r>
              <a:rPr lang="en-US" altLang="en-US" sz="1300" dirty="0"/>
              <a:t> and horticulturalists to create environments which elicit positive responses from tenants, shoppers, workers, patients, students and others.</a:t>
            </a:r>
          </a:p>
          <a:p>
            <a:endParaRPr lang="en-US" altLang="en-US" sz="1300" dirty="0"/>
          </a:p>
          <a:p>
            <a:r>
              <a:rPr lang="en-US" altLang="en-US" sz="1300" dirty="0"/>
              <a:t>The infographic on this and the following slide illustrate the research results on the effects of biophilia in the workplace. </a:t>
            </a:r>
          </a:p>
          <a:p>
            <a:endParaRPr lang="en-US" dirty="0"/>
          </a:p>
        </p:txBody>
      </p:sp>
      <p:sp>
        <p:nvSpPr>
          <p:cNvPr id="2" name="Slide Number Placeholder 1">
            <a:extLst>
              <a:ext uri="{FF2B5EF4-FFF2-40B4-BE49-F238E27FC236}">
                <a16:creationId xmlns:a16="http://schemas.microsoft.com/office/drawing/2014/main" id="{ED066CA7-18EC-42A3-9A04-16EAF4F644D5}"/>
              </a:ext>
            </a:extLst>
          </p:cNvPr>
          <p:cNvSpPr>
            <a:spLocks noGrp="1"/>
          </p:cNvSpPr>
          <p:nvPr>
            <p:ph type="sldNum" sz="quarter" idx="5"/>
          </p:nvPr>
        </p:nvSpPr>
        <p:spPr/>
        <p:txBody>
          <a:bodyPr/>
          <a:lstStyle/>
          <a:p>
            <a:fld id="{A4F3AAE5-8EEA-4AD8-8F8A-DFB64DB5222B}" type="slidenum">
              <a:rPr lang="en-US" smtClean="0"/>
              <a:t>24</a:t>
            </a:fld>
            <a:endParaRPr lang="en-US"/>
          </a:p>
        </p:txBody>
      </p:sp>
    </p:spTree>
    <p:extLst>
      <p:ext uri="{BB962C8B-B14F-4D97-AF65-F5344CB8AC3E}">
        <p14:creationId xmlns:p14="http://schemas.microsoft.com/office/powerpoint/2010/main" val="204426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r>
              <a:rPr lang="en-US" sz="1300" dirty="0"/>
              <a:t>Hundreds of studies have been done that indicate the same positive affects in other industry sectors.</a:t>
            </a:r>
          </a:p>
          <a:p>
            <a:endParaRPr lang="en-US" sz="1300" dirty="0"/>
          </a:p>
          <a:p>
            <a:pPr defTabSz="478343">
              <a:defRPr/>
            </a:pPr>
            <a:r>
              <a:rPr lang="en-US" sz="1300" dirty="0">
                <a:ea typeface="ＭＳ Ｐゴシック" pitchFamily="34" charset="-128"/>
              </a:rPr>
              <a:t>Research citations are in The Living Walls White Paper provided for you today and on pages 29-39 of Terrapin Bright Green’s publication </a:t>
            </a:r>
            <a:r>
              <a:rPr lang="en-US" sz="1300" b="1" i="1" dirty="0">
                <a:ea typeface="ＭＳ Ｐゴシック" pitchFamily="34" charset="-128"/>
              </a:rPr>
              <a:t>The Economics of Biophilia.</a:t>
            </a:r>
          </a:p>
          <a:p>
            <a:endParaRPr lang="en-US" dirty="0"/>
          </a:p>
        </p:txBody>
      </p:sp>
      <p:sp>
        <p:nvSpPr>
          <p:cNvPr id="2" name="Slide Number Placeholder 1">
            <a:extLst>
              <a:ext uri="{FF2B5EF4-FFF2-40B4-BE49-F238E27FC236}">
                <a16:creationId xmlns:a16="http://schemas.microsoft.com/office/drawing/2014/main" id="{68A1F350-BE54-43EE-BD48-3BB95D258960}"/>
              </a:ext>
            </a:extLst>
          </p:cNvPr>
          <p:cNvSpPr>
            <a:spLocks noGrp="1"/>
          </p:cNvSpPr>
          <p:nvPr>
            <p:ph type="sldNum" sz="quarter" idx="5"/>
          </p:nvPr>
        </p:nvSpPr>
        <p:spPr/>
        <p:txBody>
          <a:bodyPr/>
          <a:lstStyle/>
          <a:p>
            <a:fld id="{A4F3AAE5-8EEA-4AD8-8F8A-DFB64DB5222B}" type="slidenum">
              <a:rPr lang="en-US" smtClean="0"/>
              <a:t>25</a:t>
            </a:fld>
            <a:endParaRPr lang="en-US"/>
          </a:p>
        </p:txBody>
      </p:sp>
    </p:spTree>
    <p:extLst>
      <p:ext uri="{BB962C8B-B14F-4D97-AF65-F5344CB8AC3E}">
        <p14:creationId xmlns:p14="http://schemas.microsoft.com/office/powerpoint/2010/main" val="2198596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r>
              <a:rPr lang="en-US" sz="1300" dirty="0"/>
              <a:t>Why Living Walls?</a:t>
            </a:r>
          </a:p>
          <a:p>
            <a:endParaRPr lang="en-US" sz="1300" dirty="0"/>
          </a:p>
          <a:p>
            <a:r>
              <a:rPr lang="en-US" sz="1300" dirty="0"/>
              <a:t>They’re beautiful! Living art and an esthetically pleasing environment enhance mental health and wellbeing.</a:t>
            </a:r>
          </a:p>
          <a:p>
            <a:endParaRPr lang="en-US" sz="1300" dirty="0"/>
          </a:p>
          <a:p>
            <a:pPr defTabSz="930513">
              <a:defRPr/>
            </a:pPr>
            <a:r>
              <a:rPr lang="en-US" sz="1300" dirty="0"/>
              <a:t>They increase human comfort which results in reduced occupant stress and increased productivity. </a:t>
            </a:r>
          </a:p>
          <a:p>
            <a:endParaRPr lang="en-US" sz="1300" dirty="0"/>
          </a:p>
          <a:p>
            <a:r>
              <a:rPr lang="en-US" sz="1300" dirty="0"/>
              <a:t>Living Walls  “enliven”  in several ways- Environmentally and economically. You’ve just heard about some of the economic benefits.</a:t>
            </a:r>
          </a:p>
          <a:p>
            <a:endParaRPr lang="en-US" sz="1300" dirty="0"/>
          </a:p>
          <a:p>
            <a:r>
              <a:rPr lang="en-US" sz="1300" dirty="0"/>
              <a:t>Environmentally - </a:t>
            </a:r>
          </a:p>
          <a:p>
            <a:endParaRPr lang="en-US" sz="1300" dirty="0"/>
          </a:p>
          <a:p>
            <a:r>
              <a:rPr lang="en-US" sz="1300" dirty="0"/>
              <a:t>Cleaner Air Quality – they, especially their roots, absorbs CO2 and Volatile Organic Compounds (VOC’s), they produce oxygen</a:t>
            </a:r>
          </a:p>
          <a:p>
            <a:endParaRPr lang="en-US" sz="1300" dirty="0"/>
          </a:p>
          <a:p>
            <a:pPr defTabSz="478343">
              <a:defRPr/>
            </a:pPr>
            <a:r>
              <a:rPr lang="en-US" sz="1300" dirty="0"/>
              <a:t>Plants increase the ambient relative humidity through </a:t>
            </a:r>
            <a:r>
              <a:rPr lang="en-US" sz="1300" dirty="0" err="1"/>
              <a:t>evapo</a:t>
            </a:r>
            <a:r>
              <a:rPr lang="en-US" sz="1300" dirty="0"/>
              <a:t> transpiration. The thermal regulation they provide reduces wear and tear on HVAC systems.</a:t>
            </a:r>
          </a:p>
          <a:p>
            <a:endParaRPr lang="en-US" sz="1300" dirty="0"/>
          </a:p>
          <a:p>
            <a:r>
              <a:rPr lang="en-US" sz="1300" dirty="0"/>
              <a:t>They improve acoustical ambience (absorb and diffuse sound)	</a:t>
            </a:r>
          </a:p>
          <a:p>
            <a:endParaRPr lang="en-US" sz="1300" dirty="0"/>
          </a:p>
          <a:p>
            <a:r>
              <a:rPr lang="en-US" sz="1300" dirty="0"/>
              <a:t>And if an exterior wall, they help reduce the urban heat island effect by reducing reflected light and the heat associated with it, and cooling the air through evapotranspiration.</a:t>
            </a:r>
          </a:p>
          <a:p>
            <a:endParaRPr lang="en-US" dirty="0"/>
          </a:p>
        </p:txBody>
      </p:sp>
      <p:sp>
        <p:nvSpPr>
          <p:cNvPr id="2" name="Slide Number Placeholder 1">
            <a:extLst>
              <a:ext uri="{FF2B5EF4-FFF2-40B4-BE49-F238E27FC236}">
                <a16:creationId xmlns:a16="http://schemas.microsoft.com/office/drawing/2014/main" id="{2D1EC823-7231-4986-8112-118583ADB88E}"/>
              </a:ext>
            </a:extLst>
          </p:cNvPr>
          <p:cNvSpPr>
            <a:spLocks noGrp="1"/>
          </p:cNvSpPr>
          <p:nvPr>
            <p:ph type="sldNum" sz="quarter" idx="5"/>
          </p:nvPr>
        </p:nvSpPr>
        <p:spPr/>
        <p:txBody>
          <a:bodyPr/>
          <a:lstStyle/>
          <a:p>
            <a:fld id="{A4F3AAE5-8EEA-4AD8-8F8A-DFB64DB5222B}" type="slidenum">
              <a:rPr lang="en-US" smtClean="0"/>
              <a:t>26</a:t>
            </a:fld>
            <a:endParaRPr lang="en-US"/>
          </a:p>
        </p:txBody>
      </p:sp>
    </p:spTree>
    <p:extLst>
      <p:ext uri="{BB962C8B-B14F-4D97-AF65-F5344CB8AC3E}">
        <p14:creationId xmlns:p14="http://schemas.microsoft.com/office/powerpoint/2010/main" val="116387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Grp="1" noRot="1" noChangeAspect="1" noChangeArrowheads="1" noTextEdit="1"/>
          </p:cNvSpPr>
          <p:nvPr>
            <p:ph type="sldImg"/>
          </p:nvPr>
        </p:nvSpPr>
        <p:spPr>
          <a:xfrm>
            <a:off x="457200" y="720725"/>
            <a:ext cx="6400800" cy="3600450"/>
          </a:xfrm>
        </p:spPr>
      </p:sp>
      <p:sp>
        <p:nvSpPr>
          <p:cNvPr id="100355" name="Rectangle 2"/>
          <p:cNvSpPr>
            <a:spLocks noGrp="1" noChangeArrowheads="1"/>
          </p:cNvSpPr>
          <p:nvPr>
            <p:ph type="body" idx="1"/>
          </p:nvPr>
        </p:nvSpPr>
        <p:spPr>
          <a:noFill/>
        </p:spPr>
        <p:txBody>
          <a:bodyPr/>
          <a:lstStyle/>
          <a:p>
            <a:pPr eaLnBrk="1"/>
            <a:r>
              <a:rPr lang="en-US" sz="1300" dirty="0">
                <a:ea typeface="ＭＳ Ｐゴシック" pitchFamily="34" charset="-128"/>
              </a:rPr>
              <a:t>Plants are natural air conditioners and purifiers. There are many studies which demonstrate that plants and the microbes found in soil media absorb harmful VOCs and convert them into compounds which plants in turn use for food.  This phenomena leads to fewer health complaints such as headaches and respiratory irritation, as well as increases in focus and attention. </a:t>
            </a:r>
          </a:p>
          <a:p>
            <a:pPr eaLnBrk="1"/>
            <a:endParaRPr lang="en-US" sz="1300" dirty="0">
              <a:ea typeface="ＭＳ Ｐゴシック" pitchFamily="34" charset="-128"/>
            </a:endParaRPr>
          </a:p>
          <a:p>
            <a:pPr eaLnBrk="1"/>
            <a:r>
              <a:rPr lang="en-US" sz="1300" dirty="0">
                <a:ea typeface="ＭＳ Ｐゴシック" pitchFamily="34" charset="-128"/>
              </a:rPr>
              <a:t>Among living wall systems one system excels at removing VOCs from indoor air. This is system is the bio-filtration hydroponic living wall system which can be integrated into the building’s HVAC system.</a:t>
            </a:r>
          </a:p>
          <a:p>
            <a:pPr defTabSz="478343" eaLnBrk="1">
              <a:defRPr/>
            </a:pPr>
            <a:r>
              <a:rPr lang="en-US" sz="1300" dirty="0">
                <a:ea typeface="ＭＳ Ｐゴシック" pitchFamily="34" charset="-128"/>
              </a:rPr>
              <a:t>It works like this; air is actively drawn through the plants and the growth media, into the HVAC system and the freshened air is re-distributed throughout the building.   This system requires a catch basin and irrigation re-circulation system.</a:t>
            </a:r>
          </a:p>
          <a:p>
            <a:pPr defTabSz="478343" eaLnBrk="1">
              <a:defRPr/>
            </a:pPr>
            <a:endParaRPr lang="en-US" sz="1300" dirty="0">
              <a:ea typeface="ＭＳ Ｐゴシック" pitchFamily="34" charset="-128"/>
            </a:endParaRPr>
          </a:p>
          <a:p>
            <a:pPr defTabSz="478343" eaLnBrk="1">
              <a:defRPr/>
            </a:pPr>
            <a:r>
              <a:rPr lang="en-US" sz="1300" dirty="0"/>
              <a:t>In this system the plant root zone absorbs VOCs such as Benzene, Formaldehyde, Xylene, Acetone, and ammonia to name a few.  </a:t>
            </a:r>
            <a:r>
              <a:rPr lang="en-US" sz="1300" dirty="0">
                <a:ea typeface="ＭＳ Ｐゴシック" pitchFamily="34" charset="-128"/>
              </a:rPr>
              <a:t>Photo: </a:t>
            </a:r>
            <a:r>
              <a:rPr lang="en-US" sz="1300" dirty="0" err="1">
                <a:ea typeface="ＭＳ Ｐゴシック" pitchFamily="34" charset="-128"/>
              </a:rPr>
              <a:t>Nedlaw</a:t>
            </a:r>
            <a:r>
              <a:rPr lang="en-US" sz="1300" dirty="0">
                <a:ea typeface="ＭＳ Ｐゴシック" pitchFamily="34" charset="-128"/>
              </a:rPr>
              <a:t> Living Walls at Guelph University </a:t>
            </a:r>
          </a:p>
          <a:p>
            <a:pPr eaLnBrk="1"/>
            <a:r>
              <a:rPr lang="en-US" sz="1300" dirty="0">
                <a:ea typeface="ＭＳ Ｐゴシック" pitchFamily="34" charset="-128"/>
              </a:rPr>
              <a:t>  </a:t>
            </a:r>
          </a:p>
        </p:txBody>
      </p:sp>
      <p:sp>
        <p:nvSpPr>
          <p:cNvPr id="2" name="Slide Number Placeholder 1">
            <a:extLst>
              <a:ext uri="{FF2B5EF4-FFF2-40B4-BE49-F238E27FC236}">
                <a16:creationId xmlns:a16="http://schemas.microsoft.com/office/drawing/2014/main" id="{C645A58F-D571-4C20-BB82-60E4212BECF5}"/>
              </a:ext>
            </a:extLst>
          </p:cNvPr>
          <p:cNvSpPr>
            <a:spLocks noGrp="1"/>
          </p:cNvSpPr>
          <p:nvPr>
            <p:ph type="sldNum" sz="quarter" idx="5"/>
          </p:nvPr>
        </p:nvSpPr>
        <p:spPr/>
        <p:txBody>
          <a:bodyPr/>
          <a:lstStyle/>
          <a:p>
            <a:fld id="{A4F3AAE5-8EEA-4AD8-8F8A-DFB64DB5222B}" type="slidenum">
              <a:rPr lang="en-US" smtClean="0"/>
              <a:t>27</a:t>
            </a:fld>
            <a:endParaRPr lang="en-US"/>
          </a:p>
        </p:txBody>
      </p:sp>
    </p:spTree>
    <p:extLst>
      <p:ext uri="{BB962C8B-B14F-4D97-AF65-F5344CB8AC3E}">
        <p14:creationId xmlns:p14="http://schemas.microsoft.com/office/powerpoint/2010/main" val="460954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Grp="1" noRot="1" noChangeAspect="1" noChangeArrowheads="1" noTextEdit="1"/>
          </p:cNvSpPr>
          <p:nvPr>
            <p:ph type="sldImg"/>
          </p:nvPr>
        </p:nvSpPr>
        <p:spPr>
          <a:xfrm>
            <a:off x="457200" y="720725"/>
            <a:ext cx="6400800" cy="3600450"/>
          </a:xfrm>
        </p:spPr>
      </p:sp>
      <p:sp>
        <p:nvSpPr>
          <p:cNvPr id="104451" name="Rectangle 2"/>
          <p:cNvSpPr>
            <a:spLocks noGrp="1" noChangeArrowheads="1"/>
          </p:cNvSpPr>
          <p:nvPr>
            <p:ph type="body" idx="1"/>
          </p:nvPr>
        </p:nvSpPr>
        <p:spPr>
          <a:noFill/>
        </p:spPr>
        <p:txBody>
          <a:bodyPr/>
          <a:lstStyle/>
          <a:p>
            <a:r>
              <a:rPr lang="en-US" sz="1300" dirty="0"/>
              <a:t>This is a list of the things to consider as you begin to specify a living wall.</a:t>
            </a:r>
          </a:p>
          <a:p>
            <a:endParaRPr lang="en-US" sz="1300" dirty="0"/>
          </a:p>
          <a:p>
            <a:r>
              <a:rPr lang="en-US" sz="1300" dirty="0"/>
              <a:t>Successful living walls must do three things:</a:t>
            </a:r>
          </a:p>
          <a:p>
            <a:r>
              <a:rPr lang="en-US" sz="1300" dirty="0"/>
              <a:t>- Allow the plants to grow in a healthy and safe fashion</a:t>
            </a:r>
          </a:p>
          <a:p>
            <a:r>
              <a:rPr lang="en-US" sz="1300" dirty="0"/>
              <a:t>- Provide irrigation and protect the underlying wall from damage</a:t>
            </a:r>
          </a:p>
          <a:p>
            <a:r>
              <a:rPr lang="en-US" sz="1300" dirty="0"/>
              <a:t>- Allow for wall maintenance.</a:t>
            </a:r>
          </a:p>
        </p:txBody>
      </p:sp>
      <p:sp>
        <p:nvSpPr>
          <p:cNvPr id="2" name="Slide Number Placeholder 1">
            <a:extLst>
              <a:ext uri="{FF2B5EF4-FFF2-40B4-BE49-F238E27FC236}">
                <a16:creationId xmlns:a16="http://schemas.microsoft.com/office/drawing/2014/main" id="{9D5AE5CF-EA57-4552-AD15-A15024C6E2FC}"/>
              </a:ext>
            </a:extLst>
          </p:cNvPr>
          <p:cNvSpPr>
            <a:spLocks noGrp="1"/>
          </p:cNvSpPr>
          <p:nvPr>
            <p:ph type="sldNum" sz="quarter" idx="5"/>
          </p:nvPr>
        </p:nvSpPr>
        <p:spPr/>
        <p:txBody>
          <a:bodyPr/>
          <a:lstStyle/>
          <a:p>
            <a:fld id="{A4F3AAE5-8EEA-4AD8-8F8A-DFB64DB5222B}" type="slidenum">
              <a:rPr lang="en-US" smtClean="0"/>
              <a:t>28</a:t>
            </a:fld>
            <a:endParaRPr lang="en-US"/>
          </a:p>
        </p:txBody>
      </p:sp>
    </p:spTree>
    <p:extLst>
      <p:ext uri="{BB962C8B-B14F-4D97-AF65-F5344CB8AC3E}">
        <p14:creationId xmlns:p14="http://schemas.microsoft.com/office/powerpoint/2010/main" val="2482426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r>
              <a:rPr lang="en-US" sz="1300" dirty="0"/>
              <a:t>Step one - Why does the client want the living wall?</a:t>
            </a:r>
          </a:p>
          <a:p>
            <a:endParaRPr lang="en-US" sz="1300" dirty="0"/>
          </a:p>
          <a:p>
            <a:r>
              <a:rPr lang="en-US" sz="1300" dirty="0"/>
              <a:t>It’s probably a combination of things.</a:t>
            </a:r>
          </a:p>
          <a:p>
            <a:endParaRPr lang="en-US" sz="1300" dirty="0"/>
          </a:p>
          <a:p>
            <a:r>
              <a:rPr lang="en-US" sz="1300" dirty="0"/>
              <a:t>This is pot rack system, irrigated with a water tank.</a:t>
            </a:r>
          </a:p>
          <a:p>
            <a:endParaRPr lang="en-US" sz="1300" dirty="0"/>
          </a:p>
          <a:p>
            <a:pPr defTabSz="478368">
              <a:defRPr/>
            </a:pPr>
            <a:r>
              <a:rPr lang="en-US" sz="1300" dirty="0"/>
              <a:t>Photo: Cityscapes, Bethesda, MD.  This is pot rack system, irrigated with a water tank.</a:t>
            </a:r>
          </a:p>
          <a:p>
            <a:pPr defTabSz="478368">
              <a:defRPr/>
            </a:pPr>
            <a:endParaRPr lang="en-US" sz="1300" dirty="0"/>
          </a:p>
          <a:p>
            <a:endParaRPr lang="en-US" dirty="0"/>
          </a:p>
        </p:txBody>
      </p:sp>
      <p:sp>
        <p:nvSpPr>
          <p:cNvPr id="2" name="Slide Number Placeholder 1">
            <a:extLst>
              <a:ext uri="{FF2B5EF4-FFF2-40B4-BE49-F238E27FC236}">
                <a16:creationId xmlns:a16="http://schemas.microsoft.com/office/drawing/2014/main" id="{FC21CE85-0211-47BD-85A7-F1AD094920E6}"/>
              </a:ext>
            </a:extLst>
          </p:cNvPr>
          <p:cNvSpPr>
            <a:spLocks noGrp="1"/>
          </p:cNvSpPr>
          <p:nvPr>
            <p:ph type="sldNum" sz="quarter" idx="5"/>
          </p:nvPr>
        </p:nvSpPr>
        <p:spPr/>
        <p:txBody>
          <a:bodyPr/>
          <a:lstStyle/>
          <a:p>
            <a:fld id="{A4F3AAE5-8EEA-4AD8-8F8A-DFB64DB5222B}" type="slidenum">
              <a:rPr lang="en-US" smtClean="0"/>
              <a:t>29</a:t>
            </a:fld>
            <a:endParaRPr lang="en-US"/>
          </a:p>
        </p:txBody>
      </p:sp>
    </p:spTree>
    <p:extLst>
      <p:ext uri="{BB962C8B-B14F-4D97-AF65-F5344CB8AC3E}">
        <p14:creationId xmlns:p14="http://schemas.microsoft.com/office/powerpoint/2010/main" val="135653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Rot="1" noChangeAspect="1" noChangeArrowheads="1"/>
          </p:cNvSpPr>
          <p:nvPr>
            <p:ph type="sldImg"/>
          </p:nvPr>
        </p:nvSpPr>
        <p:spPr/>
      </p:sp>
      <p:sp>
        <p:nvSpPr>
          <p:cNvPr id="21506" name="Rectangle 2"/>
          <p:cNvSpPr>
            <a:spLocks noGrp="1" noChangeArrowheads="1"/>
          </p:cNvSpPr>
          <p:nvPr>
            <p:ph type="body" idx="1"/>
          </p:nvPr>
        </p:nvSpPr>
        <p:spPr/>
        <p:txBody>
          <a:bodyPr/>
          <a:lstStyle/>
          <a:p>
            <a:pPr eaLnBrk="1">
              <a:defRPr/>
            </a:pPr>
            <a:r>
              <a:rPr lang="en-US" sz="1300" dirty="0">
                <a:latin typeface="Avenir Roman"/>
              </a:rPr>
              <a:t>This presentation is protected by US and International Copyright laws. </a:t>
            </a:r>
          </a:p>
          <a:p>
            <a:endParaRPr lang="en-US" sz="1300" dirty="0">
              <a:latin typeface="Avenir Roman"/>
            </a:endParaRPr>
          </a:p>
          <a:p>
            <a:r>
              <a:rPr lang="en-US" sz="1300" dirty="0">
                <a:latin typeface="Avenir Roman"/>
              </a:rPr>
              <a:t>Green Plants for Green Buildings owns the copyrights for this program.  At the end we’ll have copies of our white paper which covers most of the research you’ll find in today’s program, so be sure to pick up a copy on your way out.</a:t>
            </a:r>
          </a:p>
          <a:p>
            <a:pPr eaLnBrk="1"/>
            <a:endParaRPr lang="en-US" sz="1300" dirty="0">
              <a:solidFill>
                <a:schemeClr val="tx1"/>
              </a:solidFill>
              <a:latin typeface="Avenir Roman"/>
            </a:endParaRPr>
          </a:p>
          <a:p>
            <a:pPr marL="0" lvl="1" defTabSz="1000938">
              <a:defRPr/>
            </a:pPr>
            <a:r>
              <a:rPr lang="en-GB" sz="1300" dirty="0">
                <a:latin typeface="Avenir Roman"/>
              </a:rPr>
              <a:t>Photo:  Jim Mumford, </a:t>
            </a:r>
            <a:r>
              <a:rPr lang="en-GB" sz="1300" dirty="0" err="1">
                <a:latin typeface="Avenir Roman"/>
              </a:rPr>
              <a:t>GreenScaped</a:t>
            </a:r>
            <a:r>
              <a:rPr lang="en-GB" sz="1300" dirty="0">
                <a:latin typeface="Avenir Roman"/>
              </a:rPr>
              <a:t> Buildings, San Diego.</a:t>
            </a:r>
          </a:p>
          <a:p>
            <a:pPr eaLnBrk="1"/>
            <a:endParaRPr lang="en-US" dirty="0"/>
          </a:p>
        </p:txBody>
      </p:sp>
      <p:sp>
        <p:nvSpPr>
          <p:cNvPr id="2" name="Slide Number Placeholder 1">
            <a:extLst>
              <a:ext uri="{FF2B5EF4-FFF2-40B4-BE49-F238E27FC236}">
                <a16:creationId xmlns:a16="http://schemas.microsoft.com/office/drawing/2014/main" id="{0B0E461C-9F37-419A-8BE2-38A6719B957C}"/>
              </a:ext>
            </a:extLst>
          </p:cNvPr>
          <p:cNvSpPr>
            <a:spLocks noGrp="1"/>
          </p:cNvSpPr>
          <p:nvPr>
            <p:ph type="sldNum" sz="quarter" idx="5"/>
          </p:nvPr>
        </p:nvSpPr>
        <p:spPr/>
        <p:txBody>
          <a:bodyPr/>
          <a:lstStyle/>
          <a:p>
            <a:fld id="{A4F3AAE5-8EEA-4AD8-8F8A-DFB64DB5222B}" type="slidenum">
              <a:rPr lang="en-US" smtClean="0"/>
              <a:t>3</a:t>
            </a:fld>
            <a:endParaRPr lang="en-US"/>
          </a:p>
        </p:txBody>
      </p:sp>
    </p:spTree>
    <p:extLst>
      <p:ext uri="{BB962C8B-B14F-4D97-AF65-F5344CB8AC3E}">
        <p14:creationId xmlns:p14="http://schemas.microsoft.com/office/powerpoint/2010/main" val="3723114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r>
              <a:rPr lang="en-US" sz="1300" dirty="0"/>
              <a:t>Step 2 Where is the living wall being installed?</a:t>
            </a:r>
          </a:p>
          <a:p>
            <a:endParaRPr lang="en-US" sz="1300" dirty="0"/>
          </a:p>
          <a:p>
            <a:pPr defTabSz="916070">
              <a:defRPr/>
            </a:pPr>
            <a:r>
              <a:rPr lang="en-US" sz="1300" dirty="0"/>
              <a:t>Structural integrity - </a:t>
            </a:r>
          </a:p>
          <a:p>
            <a:pPr defTabSz="916070">
              <a:defRPr/>
            </a:pPr>
            <a:r>
              <a:rPr lang="en-US" sz="1300" dirty="0"/>
              <a:t>weight capacity- when fully saturated many systems are as low as 10 pounds / </a:t>
            </a:r>
            <a:r>
              <a:rPr lang="en-US" sz="1300" dirty="0" err="1"/>
              <a:t>sq</a:t>
            </a:r>
            <a:r>
              <a:rPr lang="en-US" sz="1300" dirty="0"/>
              <a:t> ft.  Some of the systems are as much as 25 pounds/ </a:t>
            </a:r>
            <a:r>
              <a:rPr lang="en-US" sz="1300" dirty="0" err="1"/>
              <a:t>sq</a:t>
            </a:r>
            <a:r>
              <a:rPr lang="en-US" sz="1300" dirty="0"/>
              <a:t> ft.</a:t>
            </a:r>
          </a:p>
          <a:p>
            <a:pPr defTabSz="916070">
              <a:defRPr/>
            </a:pPr>
            <a:endParaRPr lang="en-US" sz="1300" dirty="0"/>
          </a:p>
          <a:p>
            <a:r>
              <a:rPr lang="en-US" sz="1300" dirty="0"/>
              <a:t>What will you attach it to? </a:t>
            </a:r>
          </a:p>
          <a:p>
            <a:r>
              <a:rPr lang="en-US" sz="1300" dirty="0"/>
              <a:t>*attaching to a fence is a bad idea</a:t>
            </a:r>
          </a:p>
          <a:p>
            <a:endParaRPr lang="en-US" sz="1300" dirty="0"/>
          </a:p>
          <a:p>
            <a:r>
              <a:rPr lang="en-US" sz="1300" dirty="0"/>
              <a:t>Photo: </a:t>
            </a:r>
            <a:r>
              <a:rPr lang="en-US" sz="1300" dirty="0" err="1"/>
              <a:t>SageGreenLife</a:t>
            </a:r>
            <a:r>
              <a:rPr lang="en-US" sz="1300" dirty="0"/>
              <a:t> hydroponic modular system, installed by </a:t>
            </a:r>
            <a:r>
              <a:rPr lang="en-US" sz="1300" dirty="0" err="1"/>
              <a:t>Ambius</a:t>
            </a:r>
            <a:r>
              <a:rPr lang="en-US" sz="1300" dirty="0"/>
              <a:t>, Chicago, IL</a:t>
            </a:r>
          </a:p>
          <a:p>
            <a:endParaRPr lang="en-US" sz="1300" dirty="0"/>
          </a:p>
          <a:p>
            <a:endParaRPr lang="en-US" dirty="0"/>
          </a:p>
        </p:txBody>
      </p:sp>
      <p:sp>
        <p:nvSpPr>
          <p:cNvPr id="2" name="Slide Number Placeholder 1">
            <a:extLst>
              <a:ext uri="{FF2B5EF4-FFF2-40B4-BE49-F238E27FC236}">
                <a16:creationId xmlns:a16="http://schemas.microsoft.com/office/drawing/2014/main" id="{84482B99-CAEF-49FC-9DBC-08326D8B0BEE}"/>
              </a:ext>
            </a:extLst>
          </p:cNvPr>
          <p:cNvSpPr>
            <a:spLocks noGrp="1"/>
          </p:cNvSpPr>
          <p:nvPr>
            <p:ph type="sldNum" sz="quarter" idx="5"/>
          </p:nvPr>
        </p:nvSpPr>
        <p:spPr/>
        <p:txBody>
          <a:bodyPr/>
          <a:lstStyle/>
          <a:p>
            <a:fld id="{A4F3AAE5-8EEA-4AD8-8F8A-DFB64DB5222B}" type="slidenum">
              <a:rPr lang="en-US" smtClean="0"/>
              <a:t>30</a:t>
            </a:fld>
            <a:endParaRPr lang="en-US"/>
          </a:p>
        </p:txBody>
      </p:sp>
    </p:spTree>
    <p:extLst>
      <p:ext uri="{BB962C8B-B14F-4D97-AF65-F5344CB8AC3E}">
        <p14:creationId xmlns:p14="http://schemas.microsoft.com/office/powerpoint/2010/main" val="4118800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pPr defTabSz="968292">
              <a:defRPr/>
            </a:pPr>
            <a:r>
              <a:rPr lang="en-US" altLang="en-US" sz="1300" dirty="0">
                <a:ea typeface="ＭＳ Ｐゴシック" pitchFamily="34" charset="-128"/>
              </a:rPr>
              <a:t>Design your plan for access to:</a:t>
            </a:r>
          </a:p>
          <a:p>
            <a:pPr defTabSz="968292">
              <a:defRPr/>
            </a:pPr>
            <a:endParaRPr lang="en-US" altLang="en-US" sz="1300" dirty="0">
              <a:ea typeface="ＭＳ Ｐゴシック" pitchFamily="34" charset="-128"/>
            </a:endParaRPr>
          </a:p>
          <a:p>
            <a:pPr defTabSz="968292">
              <a:defRPr/>
            </a:pPr>
            <a:r>
              <a:rPr lang="en-US" altLang="en-US" sz="1300" dirty="0">
                <a:ea typeface="ＭＳ Ｐゴシック" pitchFamily="34" charset="-128"/>
              </a:rPr>
              <a:t>Utilities &amp; lighting, maintenance and replanting, irrigation and drainage plumbing for some systems (albeit not all), and equipment for monitoring moisture and automatic irrigation.</a:t>
            </a:r>
          </a:p>
          <a:p>
            <a:pPr defTabSz="968292">
              <a:defRPr/>
            </a:pPr>
            <a:endParaRPr lang="en-US" altLang="en-US" sz="1300" dirty="0">
              <a:ea typeface="ＭＳ Ｐゴシック" pitchFamily="34" charset="-128"/>
            </a:endParaRPr>
          </a:p>
          <a:p>
            <a:pPr defTabSz="968292">
              <a:defRPr/>
            </a:pPr>
            <a:r>
              <a:rPr lang="en-US" altLang="en-US" sz="1300" dirty="0">
                <a:ea typeface="ＭＳ Ｐゴシック" pitchFamily="34" charset="-128"/>
              </a:rPr>
              <a:t>This wall is beautiful, floating in mid-air. But it needs to be watered nightly with a scaffold that is positioned over the escalators.  This is an example of why you want to work with an interiorscaper experienced in wall design options and solutions.</a:t>
            </a:r>
          </a:p>
          <a:p>
            <a:pPr defTabSz="968292">
              <a:defRPr/>
            </a:pPr>
            <a:endParaRPr lang="en-US" altLang="en-US" sz="1300" dirty="0">
              <a:ea typeface="ＭＳ Ｐゴシック" pitchFamily="34" charset="-128"/>
            </a:endParaRPr>
          </a:p>
          <a:p>
            <a:pPr defTabSz="968292">
              <a:defRPr/>
            </a:pPr>
            <a:r>
              <a:rPr lang="en-US" altLang="en-US" sz="1300" dirty="0">
                <a:ea typeface="ＭＳ Ｐゴシック" pitchFamily="34" charset="-128"/>
              </a:rPr>
              <a:t>This is an engineered modular panel system using soil wrapped in landscape fabric. It is not a standard system, and where the excess water goes is a mystery. </a:t>
            </a:r>
          </a:p>
          <a:p>
            <a:pPr defTabSz="968292">
              <a:defRPr/>
            </a:pPr>
            <a:endParaRPr lang="en-US" sz="1300" dirty="0"/>
          </a:p>
          <a:p>
            <a:r>
              <a:rPr lang="en-US" sz="1300" dirty="0"/>
              <a:t>Photo: Whole Foods, Boston, MA</a:t>
            </a:r>
          </a:p>
        </p:txBody>
      </p:sp>
      <p:sp>
        <p:nvSpPr>
          <p:cNvPr id="2" name="Slide Number Placeholder 1">
            <a:extLst>
              <a:ext uri="{FF2B5EF4-FFF2-40B4-BE49-F238E27FC236}">
                <a16:creationId xmlns:a16="http://schemas.microsoft.com/office/drawing/2014/main" id="{D4D46B84-25F0-42EE-867F-E58AEC7A3371}"/>
              </a:ext>
            </a:extLst>
          </p:cNvPr>
          <p:cNvSpPr>
            <a:spLocks noGrp="1"/>
          </p:cNvSpPr>
          <p:nvPr>
            <p:ph type="sldNum" sz="quarter" idx="5"/>
          </p:nvPr>
        </p:nvSpPr>
        <p:spPr/>
        <p:txBody>
          <a:bodyPr/>
          <a:lstStyle/>
          <a:p>
            <a:fld id="{A4F3AAE5-8EEA-4AD8-8F8A-DFB64DB5222B}" type="slidenum">
              <a:rPr lang="en-US" smtClean="0"/>
              <a:t>31</a:t>
            </a:fld>
            <a:endParaRPr lang="en-US"/>
          </a:p>
        </p:txBody>
      </p:sp>
    </p:spTree>
    <p:extLst>
      <p:ext uri="{BB962C8B-B14F-4D97-AF65-F5344CB8AC3E}">
        <p14:creationId xmlns:p14="http://schemas.microsoft.com/office/powerpoint/2010/main" val="2401679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8292">
              <a:defRPr/>
            </a:pPr>
            <a:r>
              <a:rPr lang="en-US" altLang="en-US" sz="1300" dirty="0">
                <a:ea typeface="ＭＳ Ｐゴシック" pitchFamily="34" charset="-128"/>
              </a:rPr>
              <a:t>This is a behind-the-scenes look at a living wall irrigation and fertilization system used with modular engineered systems soil systems. </a:t>
            </a:r>
          </a:p>
          <a:p>
            <a:pPr defTabSz="968292">
              <a:defRPr/>
            </a:pPr>
            <a:endParaRPr lang="en-US" altLang="en-US" sz="1300" dirty="0">
              <a:ea typeface="ＭＳ Ｐゴシック" pitchFamily="34" charset="-128"/>
            </a:endParaRPr>
          </a:p>
          <a:p>
            <a:pPr defTabSz="968292">
              <a:defRPr/>
            </a:pPr>
            <a:r>
              <a:rPr lang="en-US" altLang="en-US" sz="1300" dirty="0">
                <a:ea typeface="ＭＳ Ｐゴシック" pitchFamily="34" charset="-128"/>
              </a:rPr>
              <a:t>These control systems are usually located between 30 ft – 50 ft from the wall.</a:t>
            </a:r>
          </a:p>
          <a:p>
            <a:pPr defTabSz="968292">
              <a:defRPr/>
            </a:pPr>
            <a:endParaRPr lang="en-US" altLang="en-US" sz="1300" dirty="0">
              <a:ea typeface="ＭＳ Ｐゴシック" pitchFamily="34" charset="-128"/>
            </a:endParaRPr>
          </a:p>
          <a:p>
            <a:pPr defTabSz="968292">
              <a:defRPr/>
            </a:pPr>
            <a:r>
              <a:rPr lang="en-US" altLang="en-US" sz="1300" dirty="0">
                <a:ea typeface="ＭＳ Ｐゴシック" pitchFamily="34" charset="-128"/>
              </a:rPr>
              <a:t>One of the advantages of having this type of control system is that if a pest problem develops in the wall, an appropriately registered pesticide is swapped out for the fertilizer and the entire wall is treated without spraying it.</a:t>
            </a:r>
          </a:p>
          <a:p>
            <a:pPr defTabSz="968292">
              <a:defRPr/>
            </a:pPr>
            <a:endParaRPr lang="en-US" altLang="en-US" dirty="0">
              <a:ea typeface="ＭＳ Ｐゴシック" pitchFamily="34" charset="-128"/>
            </a:endParaRPr>
          </a:p>
          <a:p>
            <a:endParaRPr lang="en-US" dirty="0"/>
          </a:p>
        </p:txBody>
      </p:sp>
      <p:sp>
        <p:nvSpPr>
          <p:cNvPr id="5" name="Date Placeholder 4">
            <a:extLst>
              <a:ext uri="{FF2B5EF4-FFF2-40B4-BE49-F238E27FC236}">
                <a16:creationId xmlns:a16="http://schemas.microsoft.com/office/drawing/2014/main" id="{A492FC02-CCB5-434F-ADA1-CA568124CF71}"/>
              </a:ext>
            </a:extLst>
          </p:cNvPr>
          <p:cNvSpPr>
            <a:spLocks noGrp="1"/>
          </p:cNvSpPr>
          <p:nvPr>
            <p:ph type="dt" idx="1"/>
          </p:nvPr>
        </p:nvSpPr>
        <p:spPr/>
        <p:txBody>
          <a:bodyPr/>
          <a:lstStyle/>
          <a:p>
            <a:fld id="{A14FF8A6-F666-400F-A9B7-652C4D80B2C6}" type="datetime1">
              <a:rPr lang="en-US" smtClean="0"/>
              <a:t>12/1/2021</a:t>
            </a:fld>
            <a:endParaRPr lang="en-US" dirty="0"/>
          </a:p>
        </p:txBody>
      </p:sp>
      <p:sp>
        <p:nvSpPr>
          <p:cNvPr id="6" name="Footer Placeholder 5">
            <a:extLst>
              <a:ext uri="{FF2B5EF4-FFF2-40B4-BE49-F238E27FC236}">
                <a16:creationId xmlns:a16="http://schemas.microsoft.com/office/drawing/2014/main" id="{B5A3D18E-740A-49D9-8783-3F29C7C673F2}"/>
              </a:ext>
            </a:extLst>
          </p:cNvPr>
          <p:cNvSpPr>
            <a:spLocks noGrp="1"/>
          </p:cNvSpPr>
          <p:nvPr>
            <p:ph type="ftr" sz="quarter" idx="4"/>
          </p:nvPr>
        </p:nvSpPr>
        <p:spPr/>
        <p:txBody>
          <a:bodyPr/>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4B6A74CF-2F30-480F-B4CF-38A96BBD5348}"/>
              </a:ext>
            </a:extLst>
          </p:cNvPr>
          <p:cNvSpPr>
            <a:spLocks noGrp="1"/>
          </p:cNvSpPr>
          <p:nvPr>
            <p:ph type="sldNum" sz="quarter" idx="5"/>
          </p:nvPr>
        </p:nvSpPr>
        <p:spPr/>
        <p:txBody>
          <a:bodyPr/>
          <a:lstStyle/>
          <a:p>
            <a:fld id="{A4F3AAE5-8EEA-4AD8-8F8A-DFB64DB5222B}" type="slidenum">
              <a:rPr lang="en-US" smtClean="0"/>
              <a:t>32</a:t>
            </a:fld>
            <a:endParaRPr lang="en-US"/>
          </a:p>
        </p:txBody>
      </p:sp>
    </p:spTree>
    <p:extLst>
      <p:ext uri="{BB962C8B-B14F-4D97-AF65-F5344CB8AC3E}">
        <p14:creationId xmlns:p14="http://schemas.microsoft.com/office/powerpoint/2010/main" val="125336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pPr defTabSz="478343">
              <a:defRPr/>
            </a:pPr>
            <a:r>
              <a:rPr lang="en-US" sz="1300" dirty="0"/>
              <a:t>Light is the single most important requirement for indoor installations. This image shows uneven light coverage. </a:t>
            </a:r>
          </a:p>
          <a:p>
            <a:pPr lvl="0"/>
            <a:endParaRPr lang="en-US" sz="1300" dirty="0"/>
          </a:p>
          <a:p>
            <a:pPr lvl="0"/>
            <a:r>
              <a:rPr lang="en-US" sz="1300" dirty="0"/>
              <a:t>Full spectrum lighting must cover the entire wall – from top to bottom</a:t>
            </a:r>
          </a:p>
          <a:p>
            <a:pPr lvl="0"/>
            <a:r>
              <a:rPr lang="en-US" sz="1300" dirty="0"/>
              <a:t>	intensity: measured in foot candles or LUX</a:t>
            </a:r>
          </a:p>
          <a:p>
            <a:pPr lvl="0"/>
            <a:r>
              <a:rPr lang="en-US" sz="1300" dirty="0"/>
              <a:t>	temperature: measured in degrees Kelvin - 5,700 cool white light</a:t>
            </a:r>
          </a:p>
          <a:p>
            <a:pPr lvl="0"/>
            <a:r>
              <a:rPr lang="en-US" sz="1300" dirty="0"/>
              <a:t>	duration: 8-12 hours / day</a:t>
            </a:r>
          </a:p>
          <a:p>
            <a:pPr lvl="0"/>
            <a:endParaRPr lang="en-US" sz="1300" dirty="0"/>
          </a:p>
          <a:p>
            <a:pPr lvl="0"/>
            <a:r>
              <a:rPr lang="en-US" sz="1300" dirty="0"/>
              <a:t>If there is a large window or other strong light source to the side, the plants will start growing in that direction.  It is nearly impossible to grow edibles or succulents indoors. They require a great deal of light to survive and that adds up-front cost, heat and energy use.</a:t>
            </a:r>
          </a:p>
          <a:p>
            <a:endParaRPr lang="en-US" dirty="0"/>
          </a:p>
        </p:txBody>
      </p:sp>
      <p:sp>
        <p:nvSpPr>
          <p:cNvPr id="2" name="Slide Number Placeholder 1">
            <a:extLst>
              <a:ext uri="{FF2B5EF4-FFF2-40B4-BE49-F238E27FC236}">
                <a16:creationId xmlns:a16="http://schemas.microsoft.com/office/drawing/2014/main" id="{70999172-DF20-48AD-B580-923FD7FFB841}"/>
              </a:ext>
            </a:extLst>
          </p:cNvPr>
          <p:cNvSpPr>
            <a:spLocks noGrp="1"/>
          </p:cNvSpPr>
          <p:nvPr>
            <p:ph type="sldNum" sz="quarter" idx="5"/>
          </p:nvPr>
        </p:nvSpPr>
        <p:spPr/>
        <p:txBody>
          <a:bodyPr/>
          <a:lstStyle/>
          <a:p>
            <a:fld id="{A4F3AAE5-8EEA-4AD8-8F8A-DFB64DB5222B}" type="slidenum">
              <a:rPr lang="en-US" smtClean="0"/>
              <a:t>33</a:t>
            </a:fld>
            <a:endParaRPr lang="en-US"/>
          </a:p>
        </p:txBody>
      </p:sp>
    </p:spTree>
    <p:extLst>
      <p:ext uri="{BB962C8B-B14F-4D97-AF65-F5344CB8AC3E}">
        <p14:creationId xmlns:p14="http://schemas.microsoft.com/office/powerpoint/2010/main" val="2154969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pPr lvl="0"/>
            <a:r>
              <a:rPr lang="en-US" sz="1300" dirty="0"/>
              <a:t>Design considerations include sunlight hours, seasonality, orientation to the sun/shade.</a:t>
            </a:r>
          </a:p>
          <a:p>
            <a:pPr lvl="0"/>
            <a:endParaRPr lang="en-US" sz="1300" dirty="0"/>
          </a:p>
          <a:p>
            <a:pPr lvl="0"/>
            <a:r>
              <a:rPr lang="en-US" sz="1300" dirty="0"/>
              <a:t>Determine prevailing wind direction and intensity. Unlike traditional landscaping, a living wall is exposed to a direct blast of hot or cold wind.</a:t>
            </a:r>
          </a:p>
          <a:p>
            <a:pPr lvl="0"/>
            <a:endParaRPr lang="en-US" sz="1300" dirty="0"/>
          </a:p>
          <a:p>
            <a:pPr lvl="0"/>
            <a:r>
              <a:rPr lang="en-US" sz="1300" dirty="0"/>
              <a:t>Temperature range</a:t>
            </a:r>
            <a:r>
              <a:rPr lang="en-US" sz="1300" b="1" dirty="0"/>
              <a:t> –  	</a:t>
            </a:r>
            <a:r>
              <a:rPr lang="en-US" sz="1300" dirty="0"/>
              <a:t>There are methods to keep a living wall alive in climates that get very cold and freeze. Know that black colored systems on a south facing wall can get very hot.</a:t>
            </a:r>
          </a:p>
          <a:p>
            <a:pPr lvl="0"/>
            <a:endParaRPr lang="en-US" sz="1300" b="1" dirty="0"/>
          </a:p>
          <a:p>
            <a:pPr defTabSz="916070">
              <a:defRPr/>
            </a:pPr>
            <a:r>
              <a:rPr lang="en-US" sz="1300" dirty="0"/>
              <a:t>Precipitation patterns – unless rain is blowing sideways, it does not properly irrigate a living wall. Isolate it from the rain gauge. </a:t>
            </a:r>
          </a:p>
          <a:p>
            <a:pPr lvl="0"/>
            <a:r>
              <a:rPr lang="en-US" sz="1300" dirty="0"/>
              <a:t>	does it freeze? </a:t>
            </a:r>
          </a:p>
          <a:p>
            <a:pPr lvl="0"/>
            <a:endParaRPr lang="en-US" sz="1300" dirty="0"/>
          </a:p>
          <a:p>
            <a:pPr lvl="0"/>
            <a:r>
              <a:rPr lang="en-US" sz="1300" dirty="0"/>
              <a:t>Photo: Cityscapes, Boston, MA, Liberty Mutual building</a:t>
            </a:r>
          </a:p>
          <a:p>
            <a:endParaRPr lang="en-US" dirty="0"/>
          </a:p>
        </p:txBody>
      </p:sp>
      <p:sp>
        <p:nvSpPr>
          <p:cNvPr id="2" name="Slide Number Placeholder 1">
            <a:extLst>
              <a:ext uri="{FF2B5EF4-FFF2-40B4-BE49-F238E27FC236}">
                <a16:creationId xmlns:a16="http://schemas.microsoft.com/office/drawing/2014/main" id="{39CC64D0-AD45-42B1-9384-9F92AB73D42C}"/>
              </a:ext>
            </a:extLst>
          </p:cNvPr>
          <p:cNvSpPr>
            <a:spLocks noGrp="1"/>
          </p:cNvSpPr>
          <p:nvPr>
            <p:ph type="sldNum" sz="quarter" idx="5"/>
          </p:nvPr>
        </p:nvSpPr>
        <p:spPr/>
        <p:txBody>
          <a:bodyPr/>
          <a:lstStyle/>
          <a:p>
            <a:fld id="{A4F3AAE5-8EEA-4AD8-8F8A-DFB64DB5222B}" type="slidenum">
              <a:rPr lang="en-US" smtClean="0"/>
              <a:t>34</a:t>
            </a:fld>
            <a:endParaRPr lang="en-US"/>
          </a:p>
        </p:txBody>
      </p:sp>
    </p:spTree>
    <p:extLst>
      <p:ext uri="{BB962C8B-B14F-4D97-AF65-F5344CB8AC3E}">
        <p14:creationId xmlns:p14="http://schemas.microsoft.com/office/powerpoint/2010/main" val="2978536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Estimates courtesy of Chad Osborn, </a:t>
            </a:r>
            <a:r>
              <a:rPr lang="en-US" dirty="0" err="1"/>
              <a:t>SageGreenLife</a:t>
            </a:r>
            <a:r>
              <a:rPr lang="en-US" dirty="0"/>
              <a:t> as of 2019.</a:t>
            </a:r>
          </a:p>
        </p:txBody>
      </p:sp>
      <p:sp>
        <p:nvSpPr>
          <p:cNvPr id="5" name="Date Placeholder 4">
            <a:extLst>
              <a:ext uri="{FF2B5EF4-FFF2-40B4-BE49-F238E27FC236}">
                <a16:creationId xmlns:a16="http://schemas.microsoft.com/office/drawing/2014/main" id="{0677C91E-2456-4814-B5A1-C6C57077F641}"/>
              </a:ext>
            </a:extLst>
          </p:cNvPr>
          <p:cNvSpPr>
            <a:spLocks noGrp="1"/>
          </p:cNvSpPr>
          <p:nvPr>
            <p:ph type="dt" idx="1"/>
          </p:nvPr>
        </p:nvSpPr>
        <p:spPr/>
        <p:txBody>
          <a:bodyPr/>
          <a:lstStyle/>
          <a:p>
            <a:fld id="{9D629FBD-FEBB-461B-B642-E7B72ECFAD01}" type="datetime1">
              <a:rPr lang="en-US" smtClean="0"/>
              <a:t>12/1/2021</a:t>
            </a:fld>
            <a:endParaRPr lang="en-US" dirty="0"/>
          </a:p>
        </p:txBody>
      </p:sp>
      <p:sp>
        <p:nvSpPr>
          <p:cNvPr id="6" name="Footer Placeholder 5">
            <a:extLst>
              <a:ext uri="{FF2B5EF4-FFF2-40B4-BE49-F238E27FC236}">
                <a16:creationId xmlns:a16="http://schemas.microsoft.com/office/drawing/2014/main" id="{469C93F4-3356-4B35-81BD-E7A9FBC0D253}"/>
              </a:ext>
            </a:extLst>
          </p:cNvPr>
          <p:cNvSpPr>
            <a:spLocks noGrp="1"/>
          </p:cNvSpPr>
          <p:nvPr>
            <p:ph type="ftr" sz="quarter" idx="4"/>
          </p:nvPr>
        </p:nvSpPr>
        <p:spPr/>
        <p:txBody>
          <a:bodyPr/>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90588533-9FCB-40B5-B1FE-DAC643A93758}"/>
              </a:ext>
            </a:extLst>
          </p:cNvPr>
          <p:cNvSpPr>
            <a:spLocks noGrp="1"/>
          </p:cNvSpPr>
          <p:nvPr>
            <p:ph type="sldNum" sz="quarter" idx="5"/>
          </p:nvPr>
        </p:nvSpPr>
        <p:spPr/>
        <p:txBody>
          <a:bodyPr/>
          <a:lstStyle/>
          <a:p>
            <a:fld id="{A4F3AAE5-8EEA-4AD8-8F8A-DFB64DB5222B}" type="slidenum">
              <a:rPr lang="en-US" smtClean="0"/>
              <a:t>35</a:t>
            </a:fld>
            <a:endParaRPr lang="en-US"/>
          </a:p>
        </p:txBody>
      </p:sp>
    </p:spTree>
    <p:extLst>
      <p:ext uri="{BB962C8B-B14F-4D97-AF65-F5344CB8AC3E}">
        <p14:creationId xmlns:p14="http://schemas.microsoft.com/office/powerpoint/2010/main" val="938120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r>
              <a:rPr lang="en-US" altLang="en-US" sz="1300" dirty="0">
                <a:ea typeface="ＭＳ Ｐゴシック" pitchFamily="34" charset="-128"/>
              </a:rPr>
              <a:t>Plant Palette</a:t>
            </a:r>
          </a:p>
          <a:p>
            <a:r>
              <a:rPr lang="en-US" altLang="en-US" sz="1300" dirty="0">
                <a:ea typeface="ＭＳ Ｐゴシック" pitchFamily="34" charset="-128"/>
              </a:rPr>
              <a:t>Plant selection reflects the design goals for living green wall, i.e. aesthetic enhancement, living art, food production, relaxation, air purification.</a:t>
            </a:r>
          </a:p>
          <a:p>
            <a:r>
              <a:rPr lang="en-US" altLang="en-US" sz="1300" dirty="0">
                <a:ea typeface="ＭＳ Ｐゴシック" pitchFamily="34" charset="-128"/>
              </a:rPr>
              <a:t>Environmental factors may limit or inform specific plant choices.</a:t>
            </a:r>
          </a:p>
          <a:p>
            <a:pPr lvl="0"/>
            <a:endParaRPr lang="en-US" sz="1300" dirty="0"/>
          </a:p>
          <a:p>
            <a:pPr lvl="0"/>
            <a:r>
              <a:rPr lang="en-US" sz="1300" dirty="0"/>
              <a:t>Photo: Cityscapes, Boston MA, Boston Properties, 100 Federal Street</a:t>
            </a:r>
          </a:p>
          <a:p>
            <a:endParaRPr lang="en-US" dirty="0"/>
          </a:p>
        </p:txBody>
      </p:sp>
      <p:sp>
        <p:nvSpPr>
          <p:cNvPr id="2" name="Slide Number Placeholder 1">
            <a:extLst>
              <a:ext uri="{FF2B5EF4-FFF2-40B4-BE49-F238E27FC236}">
                <a16:creationId xmlns:a16="http://schemas.microsoft.com/office/drawing/2014/main" id="{6BEF170F-95D4-4DF7-B24B-DC8DF7D400E3}"/>
              </a:ext>
            </a:extLst>
          </p:cNvPr>
          <p:cNvSpPr>
            <a:spLocks noGrp="1"/>
          </p:cNvSpPr>
          <p:nvPr>
            <p:ph type="sldNum" sz="quarter" idx="5"/>
          </p:nvPr>
        </p:nvSpPr>
        <p:spPr/>
        <p:txBody>
          <a:bodyPr/>
          <a:lstStyle/>
          <a:p>
            <a:fld id="{A4F3AAE5-8EEA-4AD8-8F8A-DFB64DB5222B}" type="slidenum">
              <a:rPr lang="en-US" smtClean="0"/>
              <a:t>36</a:t>
            </a:fld>
            <a:endParaRPr lang="en-US"/>
          </a:p>
        </p:txBody>
      </p:sp>
    </p:spTree>
    <p:extLst>
      <p:ext uri="{BB962C8B-B14F-4D97-AF65-F5344CB8AC3E}">
        <p14:creationId xmlns:p14="http://schemas.microsoft.com/office/powerpoint/2010/main" val="3208447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pPr eaLnBrk="1"/>
            <a:r>
              <a:rPr lang="en-US" sz="1300" dirty="0">
                <a:ea typeface="ＭＳ Ｐゴシック" pitchFamily="34" charset="-128"/>
              </a:rPr>
              <a:t>It is critical to include a horticulturalist (preferably the one who will be maintaining the system) in the earliest planning stages of the product to determine the feasibility of the project and advise on the system selection.</a:t>
            </a:r>
          </a:p>
          <a:p>
            <a:pPr eaLnBrk="1">
              <a:defRPr/>
            </a:pPr>
            <a:endParaRPr lang="en-US" sz="1300" dirty="0"/>
          </a:p>
          <a:p>
            <a:pPr defTabSz="478343">
              <a:defRPr/>
            </a:pPr>
            <a:r>
              <a:rPr lang="en-US" sz="1300" dirty="0">
                <a:ea typeface="ＭＳ Ｐゴシック" pitchFamily="34" charset="-128"/>
              </a:rPr>
              <a:t>Typically,  your horticultural professional will install the system in collaboration with the architect and building engineer for a problem-free installation.  Together they determine the equipment needs and assure that all involved are well trained for a safe and efficient installation.  </a:t>
            </a:r>
          </a:p>
          <a:p>
            <a:pPr lvl="0"/>
            <a:endParaRPr lang="en-US" sz="1300" dirty="0"/>
          </a:p>
          <a:p>
            <a:pPr lvl="0"/>
            <a:r>
              <a:rPr lang="en-US" sz="1300" dirty="0"/>
              <a:t>Photo: </a:t>
            </a:r>
            <a:r>
              <a:rPr lang="en-US" sz="1300" dirty="0" err="1"/>
              <a:t>Greenwalls</a:t>
            </a:r>
            <a:r>
              <a:rPr lang="en-US" sz="1300" dirty="0"/>
              <a:t> VPS system by </a:t>
            </a:r>
            <a:r>
              <a:rPr lang="en-US" sz="1300" dirty="0" err="1"/>
              <a:t>McCaren</a:t>
            </a:r>
            <a:r>
              <a:rPr lang="en-US" sz="1300" dirty="0"/>
              <a:t> Designs.</a:t>
            </a:r>
          </a:p>
          <a:p>
            <a:endParaRPr lang="en-US" dirty="0"/>
          </a:p>
        </p:txBody>
      </p:sp>
      <p:sp>
        <p:nvSpPr>
          <p:cNvPr id="2" name="Slide Number Placeholder 1">
            <a:extLst>
              <a:ext uri="{FF2B5EF4-FFF2-40B4-BE49-F238E27FC236}">
                <a16:creationId xmlns:a16="http://schemas.microsoft.com/office/drawing/2014/main" id="{E1EA2D17-04B6-4DFA-BFA9-B5C1EFBC4301}"/>
              </a:ext>
            </a:extLst>
          </p:cNvPr>
          <p:cNvSpPr>
            <a:spLocks noGrp="1"/>
          </p:cNvSpPr>
          <p:nvPr>
            <p:ph type="sldNum" sz="quarter" idx="5"/>
          </p:nvPr>
        </p:nvSpPr>
        <p:spPr/>
        <p:txBody>
          <a:bodyPr/>
          <a:lstStyle/>
          <a:p>
            <a:fld id="{A4F3AAE5-8EEA-4AD8-8F8A-DFB64DB5222B}" type="slidenum">
              <a:rPr lang="en-US" smtClean="0"/>
              <a:t>37</a:t>
            </a:fld>
            <a:endParaRPr lang="en-US"/>
          </a:p>
        </p:txBody>
      </p:sp>
    </p:spTree>
    <p:extLst>
      <p:ext uri="{BB962C8B-B14F-4D97-AF65-F5344CB8AC3E}">
        <p14:creationId xmlns:p14="http://schemas.microsoft.com/office/powerpoint/2010/main" val="2032032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pPr defTabSz="968292">
              <a:defRPr/>
            </a:pPr>
            <a:r>
              <a:rPr lang="en-US" altLang="en-US" sz="1300" dirty="0">
                <a:ea typeface="ＭＳ Ｐゴシック" pitchFamily="34" charset="-128"/>
              </a:rPr>
              <a:t>Factors affecting the installation budget are:</a:t>
            </a:r>
          </a:p>
          <a:p>
            <a:pPr defTabSz="968292">
              <a:defRPr/>
            </a:pPr>
            <a:r>
              <a:rPr lang="en-US" altLang="en-US" sz="1300" dirty="0">
                <a:ea typeface="ＭＳ Ｐゴシック" pitchFamily="34" charset="-128"/>
              </a:rPr>
              <a:t>Size- economy of scale</a:t>
            </a:r>
          </a:p>
          <a:p>
            <a:pPr defTabSz="968292">
              <a:defRPr/>
            </a:pPr>
            <a:r>
              <a:rPr lang="en-US" altLang="en-US" sz="1300" dirty="0">
                <a:ea typeface="ＭＳ Ｐゴシック" pitchFamily="34" charset="-128"/>
              </a:rPr>
              <a:t>System – from simple to robust</a:t>
            </a:r>
          </a:p>
          <a:p>
            <a:pPr defTabSz="968292">
              <a:defRPr/>
            </a:pPr>
            <a:r>
              <a:rPr lang="en-US" altLang="en-US" sz="1300" dirty="0">
                <a:ea typeface="ＭＳ Ｐゴシック" pitchFamily="34" charset="-128"/>
              </a:rPr>
              <a:t>Access – are lifts and scaffolds required?</a:t>
            </a:r>
          </a:p>
          <a:p>
            <a:pPr defTabSz="968292">
              <a:defRPr/>
            </a:pPr>
            <a:r>
              <a:rPr lang="en-US" altLang="en-US" sz="1300" dirty="0">
                <a:ea typeface="ＭＳ Ｐゴシック" pitchFamily="34" charset="-128"/>
              </a:rPr>
              <a:t>Scope- is design required?</a:t>
            </a:r>
          </a:p>
          <a:p>
            <a:pPr defTabSz="968292">
              <a:defRPr/>
            </a:pPr>
            <a:r>
              <a:rPr lang="en-US" altLang="en-US" sz="1300" dirty="0">
                <a:ea typeface="ＭＳ Ｐゴシック" pitchFamily="34" charset="-128"/>
              </a:rPr>
              <a:t>Prevailing wage – based upon region and client (municipalities are typically union or prevailing wage jobs)</a:t>
            </a:r>
          </a:p>
          <a:p>
            <a:pPr defTabSz="968292">
              <a:defRPr/>
            </a:pPr>
            <a:r>
              <a:rPr lang="en-US" altLang="en-US" sz="1300" dirty="0">
                <a:ea typeface="ＭＳ Ｐゴシック" pitchFamily="34" charset="-128"/>
              </a:rPr>
              <a:t>Complexity of design.  </a:t>
            </a:r>
          </a:p>
          <a:p>
            <a:pPr lvl="0"/>
            <a:endParaRPr lang="en-US" sz="1300" dirty="0"/>
          </a:p>
          <a:p>
            <a:pPr lvl="0"/>
            <a:r>
              <a:rPr lang="en-US" sz="1300" dirty="0">
                <a:solidFill>
                  <a:schemeClr val="tx1"/>
                </a:solidFill>
              </a:rPr>
              <a:t>Photo: </a:t>
            </a:r>
            <a:r>
              <a:rPr lang="en-US" sz="1300" dirty="0">
                <a:solidFill>
                  <a:schemeClr val="tx1"/>
                </a:solidFill>
                <a:latin typeface="Arial" pitchFamily="34" charset="0"/>
                <a:cs typeface="Arial" pitchFamily="34" charset="0"/>
                <a:sym typeface="Arial" pitchFamily="34" charset="0"/>
              </a:rPr>
              <a:t>Habitat Horticulture, Foundry Square III, San Francisco, CA</a:t>
            </a:r>
            <a:endParaRPr lang="en-US" sz="1300" dirty="0">
              <a:solidFill>
                <a:schemeClr val="tx1"/>
              </a:solidFill>
            </a:endParaRPr>
          </a:p>
          <a:p>
            <a:endParaRPr lang="en-US" dirty="0"/>
          </a:p>
        </p:txBody>
      </p:sp>
      <p:sp>
        <p:nvSpPr>
          <p:cNvPr id="2" name="Slide Number Placeholder 1">
            <a:extLst>
              <a:ext uri="{FF2B5EF4-FFF2-40B4-BE49-F238E27FC236}">
                <a16:creationId xmlns:a16="http://schemas.microsoft.com/office/drawing/2014/main" id="{BC4F591E-214E-469F-B87D-EB52F591688C}"/>
              </a:ext>
            </a:extLst>
          </p:cNvPr>
          <p:cNvSpPr>
            <a:spLocks noGrp="1"/>
          </p:cNvSpPr>
          <p:nvPr>
            <p:ph type="sldNum" sz="quarter" idx="5"/>
          </p:nvPr>
        </p:nvSpPr>
        <p:spPr/>
        <p:txBody>
          <a:bodyPr/>
          <a:lstStyle/>
          <a:p>
            <a:fld id="{A4F3AAE5-8EEA-4AD8-8F8A-DFB64DB5222B}" type="slidenum">
              <a:rPr lang="en-US" smtClean="0"/>
              <a:t>38</a:t>
            </a:fld>
            <a:endParaRPr lang="en-US"/>
          </a:p>
        </p:txBody>
      </p:sp>
    </p:spTree>
    <p:extLst>
      <p:ext uri="{BB962C8B-B14F-4D97-AF65-F5344CB8AC3E}">
        <p14:creationId xmlns:p14="http://schemas.microsoft.com/office/powerpoint/2010/main" val="93505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pPr defTabSz="968292">
              <a:defRPr/>
            </a:pPr>
            <a:r>
              <a:rPr lang="en-US" altLang="en-US" sz="1300" dirty="0">
                <a:latin typeface="Avenir Roman"/>
                <a:ea typeface="ＭＳ Ｐゴシック" pitchFamily="34" charset="-128"/>
              </a:rPr>
              <a:t>Factors affecting the maintenance budget include:</a:t>
            </a:r>
          </a:p>
          <a:p>
            <a:pPr>
              <a:defRPr/>
            </a:pPr>
            <a:r>
              <a:rPr lang="en-US" sz="1300" dirty="0">
                <a:latin typeface="Avenir Roman"/>
              </a:rPr>
              <a:t>Indoor vs Outdoor</a:t>
            </a:r>
          </a:p>
          <a:p>
            <a:pPr>
              <a:defRPr/>
            </a:pPr>
            <a:r>
              <a:rPr lang="en-US" sz="1300" dirty="0">
                <a:latin typeface="Avenir Roman"/>
              </a:rPr>
              <a:t>Environmental Factors</a:t>
            </a:r>
          </a:p>
          <a:p>
            <a:pPr lvl="1">
              <a:buFont typeface="Arial" panose="020B0604020202020204" pitchFamily="34" charset="0"/>
              <a:buChar char="•"/>
              <a:defRPr/>
            </a:pPr>
            <a:r>
              <a:rPr lang="en-US" sz="1300" dirty="0">
                <a:latin typeface="Avenir Roman"/>
              </a:rPr>
              <a:t>Temperature Range</a:t>
            </a:r>
          </a:p>
          <a:p>
            <a:pPr lvl="1">
              <a:buFont typeface="Arial" panose="020B0604020202020204" pitchFamily="34" charset="0"/>
              <a:buChar char="•"/>
              <a:defRPr/>
            </a:pPr>
            <a:r>
              <a:rPr lang="en-US" sz="1300" dirty="0">
                <a:latin typeface="Avenir Roman"/>
              </a:rPr>
              <a:t>Sun and Lighting</a:t>
            </a:r>
          </a:p>
          <a:p>
            <a:pPr lvl="1">
              <a:buFont typeface="Arial" panose="020B0604020202020204" pitchFamily="34" charset="0"/>
              <a:buChar char="•"/>
              <a:defRPr/>
            </a:pPr>
            <a:r>
              <a:rPr lang="en-US" sz="1300" dirty="0">
                <a:latin typeface="Avenir Roman"/>
              </a:rPr>
              <a:t>Wind</a:t>
            </a:r>
          </a:p>
          <a:p>
            <a:pPr lvl="0">
              <a:buFont typeface="Arial" panose="020B0604020202020204" pitchFamily="34" charset="0"/>
              <a:buChar char="•"/>
              <a:defRPr/>
            </a:pPr>
            <a:r>
              <a:rPr lang="en-US" sz="1300" dirty="0">
                <a:latin typeface="Avenir Roman"/>
              </a:rPr>
              <a:t>Budget</a:t>
            </a:r>
          </a:p>
          <a:p>
            <a:pPr lvl="1">
              <a:buFont typeface="Arial" panose="020B0604020202020204" pitchFamily="34" charset="0"/>
              <a:buChar char="•"/>
              <a:defRPr/>
            </a:pPr>
            <a:r>
              <a:rPr lang="en-US" sz="1300" dirty="0">
                <a:latin typeface="Avenir Roman"/>
              </a:rPr>
              <a:t> Initial install cost</a:t>
            </a:r>
          </a:p>
          <a:p>
            <a:pPr lvl="1">
              <a:buFont typeface="Arial" panose="020B0604020202020204" pitchFamily="34" charset="0"/>
              <a:buChar char="•"/>
              <a:defRPr/>
            </a:pPr>
            <a:r>
              <a:rPr lang="en-US" sz="1300" dirty="0">
                <a:latin typeface="Avenir Roman"/>
              </a:rPr>
              <a:t> Maintenance- frequency, accessibility, budget. Sometimes, as is true with this organization, on responsibility for wall maintenance can be rolled into the accountabilities of the building maintenance staff. Knowing that this is an objective influences the type systems the client should be considering. </a:t>
            </a:r>
          </a:p>
          <a:p>
            <a:pPr lvl="1">
              <a:buFont typeface="Arial" panose="020B0604020202020204" pitchFamily="34" charset="0"/>
              <a:buChar char="•"/>
              <a:defRPr/>
            </a:pPr>
            <a:r>
              <a:rPr lang="en-US" sz="1300" dirty="0">
                <a:latin typeface="Avenir Roman"/>
              </a:rPr>
              <a:t> Safety and Building Codes </a:t>
            </a:r>
          </a:p>
          <a:p>
            <a:pPr lvl="0"/>
            <a:endParaRPr lang="en-US" sz="1300" dirty="0">
              <a:latin typeface="Avenir Roman"/>
            </a:endParaRPr>
          </a:p>
          <a:p>
            <a:pPr lvl="0"/>
            <a:r>
              <a:rPr lang="en-US" sz="1300" dirty="0">
                <a:latin typeface="Avenir Roman"/>
              </a:rPr>
              <a:t>Photo: </a:t>
            </a:r>
            <a:r>
              <a:rPr lang="en-US" sz="1300" dirty="0" err="1">
                <a:latin typeface="Avenir Roman"/>
              </a:rPr>
              <a:t>SageGreenLife</a:t>
            </a:r>
            <a:r>
              <a:rPr lang="en-US" sz="1300" dirty="0">
                <a:latin typeface="Avenir Roman"/>
              </a:rPr>
              <a:t> system at Museum of Science, Boston, MA. Installed by </a:t>
            </a:r>
            <a:r>
              <a:rPr lang="en-US" sz="1300" dirty="0" err="1">
                <a:latin typeface="Avenir Roman"/>
              </a:rPr>
              <a:t>Ambius</a:t>
            </a:r>
            <a:r>
              <a:rPr lang="en-US" sz="1300" dirty="0">
                <a:latin typeface="Avenir Roman"/>
              </a:rPr>
              <a:t>.</a:t>
            </a:r>
          </a:p>
          <a:p>
            <a:endParaRPr lang="en-US" dirty="0"/>
          </a:p>
        </p:txBody>
      </p:sp>
      <p:sp>
        <p:nvSpPr>
          <p:cNvPr id="2" name="Slide Number Placeholder 1">
            <a:extLst>
              <a:ext uri="{FF2B5EF4-FFF2-40B4-BE49-F238E27FC236}">
                <a16:creationId xmlns:a16="http://schemas.microsoft.com/office/drawing/2014/main" id="{E38FDA76-D45F-41A9-BE52-2BFAD51CE16F}"/>
              </a:ext>
            </a:extLst>
          </p:cNvPr>
          <p:cNvSpPr>
            <a:spLocks noGrp="1"/>
          </p:cNvSpPr>
          <p:nvPr>
            <p:ph type="sldNum" sz="quarter" idx="5"/>
          </p:nvPr>
        </p:nvSpPr>
        <p:spPr/>
        <p:txBody>
          <a:bodyPr/>
          <a:lstStyle/>
          <a:p>
            <a:fld id="{A4F3AAE5-8EEA-4AD8-8F8A-DFB64DB5222B}" type="slidenum">
              <a:rPr lang="en-US" smtClean="0"/>
              <a:t>39</a:t>
            </a:fld>
            <a:endParaRPr lang="en-US"/>
          </a:p>
        </p:txBody>
      </p:sp>
    </p:spTree>
    <p:extLst>
      <p:ext uri="{BB962C8B-B14F-4D97-AF65-F5344CB8AC3E}">
        <p14:creationId xmlns:p14="http://schemas.microsoft.com/office/powerpoint/2010/main" val="19926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Grp="1" noRot="1" noChangeAspect="1" noChangeArrowheads="1" noTextEdit="1"/>
          </p:cNvSpPr>
          <p:nvPr>
            <p:ph type="sldImg"/>
          </p:nvPr>
        </p:nvSpPr>
        <p:spPr>
          <a:xfrm>
            <a:off x="457200" y="720725"/>
            <a:ext cx="6400800" cy="3600450"/>
          </a:xfrm>
        </p:spPr>
      </p:sp>
      <p:sp>
        <p:nvSpPr>
          <p:cNvPr id="77827" name="Rectangle 2"/>
          <p:cNvSpPr>
            <a:spLocks noGrp="1" noChangeArrowheads="1"/>
          </p:cNvSpPr>
          <p:nvPr>
            <p:ph type="body" idx="1"/>
          </p:nvPr>
        </p:nvSpPr>
        <p:spPr>
          <a:noFill/>
        </p:spPr>
        <p:txBody>
          <a:bodyPr/>
          <a:lstStyle/>
          <a:p>
            <a:pPr eaLnBrk="1">
              <a:defRPr/>
            </a:pPr>
            <a:r>
              <a:rPr lang="en-US" sz="1300" b="1" dirty="0">
                <a:latin typeface="Avenir Roman"/>
              </a:rPr>
              <a:t>Learning Objectives</a:t>
            </a:r>
            <a:endParaRPr lang="en-US" sz="1300" dirty="0">
              <a:solidFill>
                <a:schemeClr val="tx1"/>
              </a:solidFill>
              <a:latin typeface="Avenir Roman"/>
            </a:endParaRPr>
          </a:p>
          <a:p>
            <a:pPr eaLnBrk="1">
              <a:defRPr/>
            </a:pPr>
            <a:r>
              <a:rPr lang="en-US" sz="1300" dirty="0">
                <a:solidFill>
                  <a:schemeClr val="tx1"/>
                </a:solidFill>
                <a:latin typeface="Avenir Roman"/>
              </a:rPr>
              <a:t>Here’s what you’ll get from today’s program.</a:t>
            </a:r>
            <a:endParaRPr lang="en-US" sz="1300" dirty="0">
              <a:latin typeface="Avenir Roman"/>
            </a:endParaRPr>
          </a:p>
          <a:p>
            <a:pPr defTabSz="478309">
              <a:defRPr/>
            </a:pPr>
            <a:r>
              <a:rPr lang="en-US" sz="1300" dirty="0">
                <a:latin typeface="Avenir Roman"/>
              </a:rPr>
              <a:t>1: Learn the distinguishing features of the various categories of living walls systems.</a:t>
            </a:r>
          </a:p>
          <a:p>
            <a:r>
              <a:rPr lang="en-US" sz="1300" dirty="0">
                <a:latin typeface="Avenir Roman"/>
              </a:rPr>
              <a:t>2. Understand the design considerations including architectural, structural, mechanical, electrical, plumbing, lighting and horticultural. </a:t>
            </a:r>
          </a:p>
          <a:p>
            <a:pPr defTabSz="478309" eaLnBrk="1">
              <a:defRPr/>
            </a:pPr>
            <a:r>
              <a:rPr lang="en-US" sz="1300" dirty="0">
                <a:latin typeface="Avenir Roman"/>
              </a:rPr>
              <a:t>3: Learn the benefits of living wall systems on human wellbeing and productivity. </a:t>
            </a:r>
          </a:p>
          <a:p>
            <a:pPr eaLnBrk="1">
              <a:defRPr/>
            </a:pPr>
            <a:r>
              <a:rPr lang="en-US" sz="1300" dirty="0">
                <a:latin typeface="Avenir Roman"/>
              </a:rPr>
              <a:t>4: Comprehend the best practices and approximate costs of the presented case studies.   </a:t>
            </a:r>
          </a:p>
          <a:p>
            <a:pPr eaLnBrk="1"/>
            <a:endParaRPr lang="en-US" dirty="0">
              <a:solidFill>
                <a:schemeClr val="tx1"/>
              </a:solidFill>
              <a:ea typeface="ＭＳ Ｐゴシック" pitchFamily="34" charset="-128"/>
            </a:endParaRPr>
          </a:p>
          <a:p>
            <a:pPr eaLnBrk="1"/>
            <a:endParaRPr lang="en-US" dirty="0">
              <a:ea typeface="ＭＳ Ｐゴシック" pitchFamily="34" charset="-128"/>
            </a:endParaRPr>
          </a:p>
        </p:txBody>
      </p:sp>
      <p:sp>
        <p:nvSpPr>
          <p:cNvPr id="2" name="Slide Number Placeholder 1">
            <a:extLst>
              <a:ext uri="{FF2B5EF4-FFF2-40B4-BE49-F238E27FC236}">
                <a16:creationId xmlns:a16="http://schemas.microsoft.com/office/drawing/2014/main" id="{7B24637D-28C0-446D-A388-CABC3E32A584}"/>
              </a:ext>
            </a:extLst>
          </p:cNvPr>
          <p:cNvSpPr>
            <a:spLocks noGrp="1"/>
          </p:cNvSpPr>
          <p:nvPr>
            <p:ph type="sldNum" sz="quarter" idx="5"/>
          </p:nvPr>
        </p:nvSpPr>
        <p:spPr/>
        <p:txBody>
          <a:bodyPr/>
          <a:lstStyle/>
          <a:p>
            <a:fld id="{A4F3AAE5-8EEA-4AD8-8F8A-DFB64DB5222B}" type="slidenum">
              <a:rPr lang="en-US" smtClean="0"/>
              <a:t>4</a:t>
            </a:fld>
            <a:endParaRPr lang="en-US"/>
          </a:p>
        </p:txBody>
      </p:sp>
    </p:spTree>
    <p:extLst>
      <p:ext uri="{BB962C8B-B14F-4D97-AF65-F5344CB8AC3E}">
        <p14:creationId xmlns:p14="http://schemas.microsoft.com/office/powerpoint/2010/main" val="1988874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a:xfrm>
            <a:off x="449263" y="714375"/>
            <a:ext cx="6351587" cy="3571875"/>
          </a:xfrm>
        </p:spPr>
      </p:sp>
      <p:sp>
        <p:nvSpPr>
          <p:cNvPr id="78850" name="Rectangle 2"/>
          <p:cNvSpPr>
            <a:spLocks noGrp="1" noChangeArrowheads="1"/>
          </p:cNvSpPr>
          <p:nvPr>
            <p:ph type="body" idx="1"/>
          </p:nvPr>
        </p:nvSpPr>
        <p:spPr/>
        <p:txBody>
          <a:bodyPr/>
          <a:lstStyle/>
          <a:p>
            <a:pPr eaLnBrk="1"/>
            <a:r>
              <a:rPr lang="en-US" sz="1300" dirty="0">
                <a:ea typeface="ＭＳ Ｐゴシック" pitchFamily="34" charset="-128"/>
              </a:rPr>
              <a:t>Begin with end in mind! Said another way, design with the maintenance budget in mind.</a:t>
            </a:r>
          </a:p>
          <a:p>
            <a:pPr eaLnBrk="1"/>
            <a:endParaRPr lang="en-US" sz="1300" dirty="0">
              <a:ea typeface="ＭＳ Ｐゴシック" pitchFamily="34" charset="-128"/>
            </a:endParaRPr>
          </a:p>
          <a:p>
            <a:pPr eaLnBrk="1"/>
            <a:r>
              <a:rPr lang="en-US" sz="1300" dirty="0">
                <a:ea typeface="ＭＳ Ｐゴシック" pitchFamily="34" charset="-128"/>
              </a:rPr>
              <a:t>A maintenance plan must be part of the first discussion when planning to install a living wall. Anytime you have water free-flowing through the plantings there is bound to be some dripping from the plantings themselves that cannot be avoided. A well-designed system has a large catchment system at the base of a living wall that can become a wet surface. In addition to the plants, this needs to be maintained.</a:t>
            </a:r>
          </a:p>
          <a:p>
            <a:pPr eaLnBrk="1"/>
            <a:endParaRPr lang="en-US" sz="1300" dirty="0">
              <a:ea typeface="ＭＳ Ｐゴシック" pitchFamily="34" charset="-128"/>
            </a:endParaRPr>
          </a:p>
          <a:p>
            <a:pPr eaLnBrk="1"/>
            <a:r>
              <a:rPr lang="en-US" sz="1300" dirty="0">
                <a:ea typeface="ＭＳ Ｐゴシック" pitchFamily="34" charset="-128"/>
              </a:rPr>
              <a:t>Some walls may require a comprehensive, in-depth maintenance plan because of the size of the wall. </a:t>
            </a:r>
          </a:p>
          <a:p>
            <a:pPr eaLnBrk="1"/>
            <a:endParaRPr lang="en-US" sz="1300" dirty="0">
              <a:ea typeface="ＭＳ Ｐゴシック" pitchFamily="34" charset="-128"/>
            </a:endParaRPr>
          </a:p>
          <a:p>
            <a:pPr eaLnBrk="1"/>
            <a:r>
              <a:rPr lang="en-US" sz="1300" dirty="0">
                <a:ea typeface="ＭＳ Ｐゴシック" pitchFamily="34" charset="-128"/>
              </a:rPr>
              <a:t>Other walls may require simpler forms of maintenance. However, every living wall will require a maintenance plan and this should be considered from the beginning. </a:t>
            </a:r>
          </a:p>
          <a:p>
            <a:pPr eaLnBrk="1"/>
            <a:endParaRPr lang="en-US" sz="1300" dirty="0">
              <a:ea typeface="ＭＳ Ｐゴシック" pitchFamily="34" charset="-128"/>
            </a:endParaRPr>
          </a:p>
          <a:p>
            <a:pPr eaLnBrk="1"/>
            <a:r>
              <a:rPr lang="en-US" sz="1300" dirty="0">
                <a:ea typeface="ＭＳ Ｐゴシック" pitchFamily="34" charset="-128"/>
              </a:rPr>
              <a:t>Generally the minimum maintenance contract with the install will run from 3 months to a year.</a:t>
            </a:r>
          </a:p>
          <a:p>
            <a:pPr eaLnBrk="1"/>
            <a:endParaRPr lang="en-US" sz="1300" dirty="0">
              <a:ea typeface="ＭＳ Ｐゴシック" pitchFamily="34" charset="-128"/>
            </a:endParaRPr>
          </a:p>
          <a:p>
            <a:r>
              <a:rPr lang="en-US" sz="1300" dirty="0"/>
              <a:t>Prices vary widely based upon geography and scope of work. New York City is $11 / sq ft in 2019.</a:t>
            </a:r>
          </a:p>
          <a:p>
            <a:endParaRPr lang="en-US" sz="1300" dirty="0"/>
          </a:p>
          <a:p>
            <a:r>
              <a:rPr lang="en-US" sz="1300" dirty="0"/>
              <a:t>For this installation, to keep maintenance costs down, the maintenance room was built to hold the cherry picker so that the equipment did not need to be transported to the site for the scheduled service. Much easier and less expensive. </a:t>
            </a:r>
          </a:p>
          <a:p>
            <a:endParaRPr lang="en-US" sz="1300" dirty="0"/>
          </a:p>
          <a:p>
            <a:r>
              <a:rPr lang="en-US" sz="1300" dirty="0"/>
              <a:t>Photo: </a:t>
            </a:r>
            <a:r>
              <a:rPr lang="en-US" sz="1300" dirty="0" err="1"/>
              <a:t>Ambius</a:t>
            </a:r>
            <a:r>
              <a:rPr lang="en-US" sz="1300" dirty="0"/>
              <a:t> at George Washington University. System is </a:t>
            </a:r>
            <a:r>
              <a:rPr lang="en-US" sz="1300" dirty="0" err="1"/>
              <a:t>SageGreenLife</a:t>
            </a:r>
            <a:r>
              <a:rPr lang="en-US" sz="1300" dirty="0"/>
              <a:t>. </a:t>
            </a:r>
          </a:p>
          <a:p>
            <a:endParaRPr lang="en-US" dirty="0"/>
          </a:p>
        </p:txBody>
      </p:sp>
      <p:sp>
        <p:nvSpPr>
          <p:cNvPr id="2" name="Slide Number Placeholder 1">
            <a:extLst>
              <a:ext uri="{FF2B5EF4-FFF2-40B4-BE49-F238E27FC236}">
                <a16:creationId xmlns:a16="http://schemas.microsoft.com/office/drawing/2014/main" id="{FC8EE839-6EC2-4A7F-B0F4-DF3B9C134424}"/>
              </a:ext>
            </a:extLst>
          </p:cNvPr>
          <p:cNvSpPr>
            <a:spLocks noGrp="1"/>
          </p:cNvSpPr>
          <p:nvPr>
            <p:ph type="sldNum" sz="quarter" idx="5"/>
          </p:nvPr>
        </p:nvSpPr>
        <p:spPr/>
        <p:txBody>
          <a:bodyPr/>
          <a:lstStyle/>
          <a:p>
            <a:fld id="{A4F3AAE5-8EEA-4AD8-8F8A-DFB64DB5222B}" type="slidenum">
              <a:rPr lang="en-US" smtClean="0"/>
              <a:t>40</a:t>
            </a:fld>
            <a:endParaRPr lang="en-US"/>
          </a:p>
        </p:txBody>
      </p:sp>
    </p:spTree>
    <p:extLst>
      <p:ext uri="{BB962C8B-B14F-4D97-AF65-F5344CB8AC3E}">
        <p14:creationId xmlns:p14="http://schemas.microsoft.com/office/powerpoint/2010/main" val="2347326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Grp="1" noRot="1" noChangeAspect="1" noChangeArrowheads="1" noTextEdit="1"/>
          </p:cNvSpPr>
          <p:nvPr>
            <p:ph type="sldImg"/>
          </p:nvPr>
        </p:nvSpPr>
        <p:spPr>
          <a:xfrm>
            <a:off x="457200" y="720725"/>
            <a:ext cx="6400800" cy="3600450"/>
          </a:xfrm>
        </p:spPr>
      </p:sp>
      <p:sp>
        <p:nvSpPr>
          <p:cNvPr id="104451" name="Rectangle 2"/>
          <p:cNvSpPr>
            <a:spLocks noGrp="1" noChangeArrowheads="1"/>
          </p:cNvSpPr>
          <p:nvPr>
            <p:ph type="body" idx="1"/>
          </p:nvPr>
        </p:nvSpPr>
        <p:spPr>
          <a:noFill/>
        </p:spPr>
        <p:txBody>
          <a:bodyPr/>
          <a:lstStyle/>
          <a:p>
            <a:r>
              <a:rPr lang="en-US" sz="1700" dirty="0"/>
              <a:t>The prices in these case studies reflect the actual costs of these specific installations’ construction and maintenance. </a:t>
            </a:r>
          </a:p>
          <a:p>
            <a:endParaRPr lang="en-US" sz="1700" dirty="0"/>
          </a:p>
          <a:p>
            <a:r>
              <a:rPr lang="en-US" sz="1700" dirty="0"/>
              <a:t>If you hope to use them as a guideline for your own project, please understand that, in addition to the complexity of the system and design, these costs may vary based on regional differences in wage rates, and the installation date of the case study project. </a:t>
            </a:r>
            <a:endParaRPr lang="en-US" dirty="0"/>
          </a:p>
        </p:txBody>
      </p:sp>
      <p:sp>
        <p:nvSpPr>
          <p:cNvPr id="2" name="Slide Number Placeholder 1">
            <a:extLst>
              <a:ext uri="{FF2B5EF4-FFF2-40B4-BE49-F238E27FC236}">
                <a16:creationId xmlns:a16="http://schemas.microsoft.com/office/drawing/2014/main" id="{A2D0C8D7-E77C-4EE1-9172-55F5DAB33CC3}"/>
              </a:ext>
            </a:extLst>
          </p:cNvPr>
          <p:cNvSpPr>
            <a:spLocks noGrp="1"/>
          </p:cNvSpPr>
          <p:nvPr>
            <p:ph type="sldNum" sz="quarter" idx="5"/>
          </p:nvPr>
        </p:nvSpPr>
        <p:spPr/>
        <p:txBody>
          <a:bodyPr/>
          <a:lstStyle/>
          <a:p>
            <a:fld id="{A4F3AAE5-8EEA-4AD8-8F8A-DFB64DB5222B}" type="slidenum">
              <a:rPr lang="en-US" smtClean="0"/>
              <a:t>41</a:t>
            </a:fld>
            <a:endParaRPr lang="en-US"/>
          </a:p>
        </p:txBody>
      </p:sp>
    </p:spTree>
    <p:extLst>
      <p:ext uri="{BB962C8B-B14F-4D97-AF65-F5344CB8AC3E}">
        <p14:creationId xmlns:p14="http://schemas.microsoft.com/office/powerpoint/2010/main" val="2575781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US" altLang="en-US" sz="1300" b="1" dirty="0">
                <a:latin typeface="Calibri" pitchFamily="34" charset="0"/>
              </a:rPr>
              <a:t>Design intent: </a:t>
            </a:r>
            <a:r>
              <a:rPr lang="en-US" altLang="en-US" sz="1300" dirty="0">
                <a:latin typeface="Calibri" pitchFamily="34" charset="0"/>
              </a:rPr>
              <a:t>new area in mall, replacing a little-used parking lot with public area. Living wall added to soften space, make more inviting</a:t>
            </a:r>
          </a:p>
          <a:p>
            <a:endParaRPr lang="en-US" altLang="en-US" sz="1300" b="1" dirty="0">
              <a:ea typeface="ＭＳ Ｐゴシック" pitchFamily="34" charset="-128"/>
            </a:endParaRPr>
          </a:p>
          <a:p>
            <a:r>
              <a:rPr lang="en-US" altLang="en-US" sz="1300" dirty="0">
                <a:ea typeface="ＭＳ Ｐゴシック" pitchFamily="34" charset="-128"/>
              </a:rPr>
              <a:t>Pre-planted off site for 3 months prior to installation</a:t>
            </a:r>
          </a:p>
          <a:p>
            <a:endParaRPr lang="en-US" altLang="en-US" sz="1300" dirty="0">
              <a:ea typeface="ＭＳ Ｐゴシック" pitchFamily="34" charset="-128"/>
            </a:endParaRPr>
          </a:p>
          <a:p>
            <a:r>
              <a:rPr lang="en-US" altLang="en-US" sz="1300" dirty="0">
                <a:ea typeface="ＭＳ Ｐゴシック" pitchFamily="34" charset="-128"/>
              </a:rPr>
              <a:t>Unistrut was used to create a horizontal line of connection, attaching to studs in the wall</a:t>
            </a:r>
          </a:p>
          <a:p>
            <a:endParaRPr lang="en-US" dirty="0"/>
          </a:p>
        </p:txBody>
      </p:sp>
      <p:sp>
        <p:nvSpPr>
          <p:cNvPr id="5" name="Date Placeholder 4">
            <a:extLst>
              <a:ext uri="{FF2B5EF4-FFF2-40B4-BE49-F238E27FC236}">
                <a16:creationId xmlns:a16="http://schemas.microsoft.com/office/drawing/2014/main" id="{F5C03075-C3F7-4BD6-979A-33CA1E07D9CB}"/>
              </a:ext>
            </a:extLst>
          </p:cNvPr>
          <p:cNvSpPr>
            <a:spLocks noGrp="1"/>
          </p:cNvSpPr>
          <p:nvPr>
            <p:ph type="dt" idx="1"/>
          </p:nvPr>
        </p:nvSpPr>
        <p:spPr/>
        <p:txBody>
          <a:bodyPr/>
          <a:lstStyle/>
          <a:p>
            <a:fld id="{98D16C5A-2C23-4711-A373-867CEA9C77ED}" type="datetime1">
              <a:rPr lang="en-US" smtClean="0"/>
              <a:t>12/1/2021</a:t>
            </a:fld>
            <a:endParaRPr lang="en-US" dirty="0"/>
          </a:p>
        </p:txBody>
      </p:sp>
      <p:sp>
        <p:nvSpPr>
          <p:cNvPr id="6" name="Footer Placeholder 5">
            <a:extLst>
              <a:ext uri="{FF2B5EF4-FFF2-40B4-BE49-F238E27FC236}">
                <a16:creationId xmlns:a16="http://schemas.microsoft.com/office/drawing/2014/main" id="{A8F77513-D79B-4C81-AE29-BB55231E870B}"/>
              </a:ext>
            </a:extLst>
          </p:cNvPr>
          <p:cNvSpPr>
            <a:spLocks noGrp="1"/>
          </p:cNvSpPr>
          <p:nvPr>
            <p:ph type="ftr" sz="quarter" idx="4"/>
          </p:nvPr>
        </p:nvSpPr>
        <p:spPr/>
        <p:txBody>
          <a:bodyPr/>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AB9077AF-BDDB-419C-835B-8E0846C3F8BD}"/>
              </a:ext>
            </a:extLst>
          </p:cNvPr>
          <p:cNvSpPr>
            <a:spLocks noGrp="1"/>
          </p:cNvSpPr>
          <p:nvPr>
            <p:ph type="sldNum" sz="quarter" idx="5"/>
          </p:nvPr>
        </p:nvSpPr>
        <p:spPr/>
        <p:txBody>
          <a:bodyPr/>
          <a:lstStyle/>
          <a:p>
            <a:fld id="{A4F3AAE5-8EEA-4AD8-8F8A-DFB64DB5222B}" type="slidenum">
              <a:rPr lang="en-US" smtClean="0"/>
              <a:t>42</a:t>
            </a:fld>
            <a:endParaRPr lang="en-US"/>
          </a:p>
        </p:txBody>
      </p:sp>
    </p:spTree>
    <p:extLst>
      <p:ext uri="{BB962C8B-B14F-4D97-AF65-F5344CB8AC3E}">
        <p14:creationId xmlns:p14="http://schemas.microsoft.com/office/powerpoint/2010/main" val="3971316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5C03075-C3F7-4BD6-979A-33CA1E07D9CB}"/>
              </a:ext>
            </a:extLst>
          </p:cNvPr>
          <p:cNvSpPr>
            <a:spLocks noGrp="1"/>
          </p:cNvSpPr>
          <p:nvPr>
            <p:ph type="dt" idx="1"/>
          </p:nvPr>
        </p:nvSpPr>
        <p:spPr/>
        <p:txBody>
          <a:bodyPr/>
          <a:lstStyle/>
          <a:p>
            <a:fld id="{ABA961A1-E46B-459D-B1A3-4CDBFBFE1E6A}" type="datetime1">
              <a:rPr lang="en-US" smtClean="0"/>
              <a:t>12/1/2021</a:t>
            </a:fld>
            <a:endParaRPr lang="en-US" dirty="0"/>
          </a:p>
        </p:txBody>
      </p:sp>
      <p:sp>
        <p:nvSpPr>
          <p:cNvPr id="6" name="Footer Placeholder 5">
            <a:extLst>
              <a:ext uri="{FF2B5EF4-FFF2-40B4-BE49-F238E27FC236}">
                <a16:creationId xmlns:a16="http://schemas.microsoft.com/office/drawing/2014/main" id="{A8F77513-D79B-4C81-AE29-BB55231E870B}"/>
              </a:ext>
            </a:extLst>
          </p:cNvPr>
          <p:cNvSpPr>
            <a:spLocks noGrp="1"/>
          </p:cNvSpPr>
          <p:nvPr>
            <p:ph type="ftr" sz="quarter" idx="4"/>
          </p:nvPr>
        </p:nvSpPr>
        <p:spPr/>
        <p:txBody>
          <a:bodyPr/>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B8FB7834-8FD9-4705-B6DD-5D3051EAAFF3}"/>
              </a:ext>
            </a:extLst>
          </p:cNvPr>
          <p:cNvSpPr>
            <a:spLocks noGrp="1"/>
          </p:cNvSpPr>
          <p:nvPr>
            <p:ph type="sldNum" sz="quarter" idx="5"/>
          </p:nvPr>
        </p:nvSpPr>
        <p:spPr/>
        <p:txBody>
          <a:bodyPr/>
          <a:lstStyle/>
          <a:p>
            <a:fld id="{A4F3AAE5-8EEA-4AD8-8F8A-DFB64DB5222B}" type="slidenum">
              <a:rPr lang="en-US" smtClean="0"/>
              <a:t>43</a:t>
            </a:fld>
            <a:endParaRPr lang="en-US"/>
          </a:p>
        </p:txBody>
      </p:sp>
    </p:spTree>
    <p:extLst>
      <p:ext uri="{BB962C8B-B14F-4D97-AF65-F5344CB8AC3E}">
        <p14:creationId xmlns:p14="http://schemas.microsoft.com/office/powerpoint/2010/main" val="3016736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5C03075-C3F7-4BD6-979A-33CA1E07D9CB}"/>
              </a:ext>
            </a:extLst>
          </p:cNvPr>
          <p:cNvSpPr>
            <a:spLocks noGrp="1"/>
          </p:cNvSpPr>
          <p:nvPr>
            <p:ph type="dt" idx="1"/>
          </p:nvPr>
        </p:nvSpPr>
        <p:spPr/>
        <p:txBody>
          <a:bodyPr/>
          <a:lstStyle/>
          <a:p>
            <a:fld id="{76F9D01E-5A2C-4F05-AF4B-18E060F5F149}" type="datetime1">
              <a:rPr lang="en-US" smtClean="0"/>
              <a:t>12/1/2021</a:t>
            </a:fld>
            <a:endParaRPr lang="en-US" dirty="0"/>
          </a:p>
        </p:txBody>
      </p:sp>
      <p:sp>
        <p:nvSpPr>
          <p:cNvPr id="6" name="Footer Placeholder 5">
            <a:extLst>
              <a:ext uri="{FF2B5EF4-FFF2-40B4-BE49-F238E27FC236}">
                <a16:creationId xmlns:a16="http://schemas.microsoft.com/office/drawing/2014/main" id="{A8F77513-D79B-4C81-AE29-BB55231E870B}"/>
              </a:ext>
            </a:extLst>
          </p:cNvPr>
          <p:cNvSpPr>
            <a:spLocks noGrp="1"/>
          </p:cNvSpPr>
          <p:nvPr>
            <p:ph type="ftr" sz="quarter" idx="4"/>
          </p:nvPr>
        </p:nvSpPr>
        <p:spPr/>
        <p:txBody>
          <a:bodyPr/>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2875BA11-B614-44A8-800F-499034F7FB22}"/>
              </a:ext>
            </a:extLst>
          </p:cNvPr>
          <p:cNvSpPr>
            <a:spLocks noGrp="1"/>
          </p:cNvSpPr>
          <p:nvPr>
            <p:ph type="sldNum" sz="quarter" idx="5"/>
          </p:nvPr>
        </p:nvSpPr>
        <p:spPr/>
        <p:txBody>
          <a:bodyPr/>
          <a:lstStyle/>
          <a:p>
            <a:fld id="{A4F3AAE5-8EEA-4AD8-8F8A-DFB64DB5222B}" type="slidenum">
              <a:rPr lang="en-US" smtClean="0"/>
              <a:t>44</a:t>
            </a:fld>
            <a:endParaRPr lang="en-US"/>
          </a:p>
        </p:txBody>
      </p:sp>
    </p:spTree>
    <p:extLst>
      <p:ext uri="{BB962C8B-B14F-4D97-AF65-F5344CB8AC3E}">
        <p14:creationId xmlns:p14="http://schemas.microsoft.com/office/powerpoint/2010/main" val="31440052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r>
              <a:rPr lang="en-US" altLang="en-US" sz="1300" b="1" dirty="0">
                <a:latin typeface="Calibri" pitchFamily="34" charset="0"/>
              </a:rPr>
              <a:t>Design intent: </a:t>
            </a:r>
            <a:r>
              <a:rPr lang="en-US" altLang="en-US" sz="1300" dirty="0">
                <a:latin typeface="Calibri" pitchFamily="34" charset="0"/>
              </a:rPr>
              <a:t>to create focal point / backdrop for fireplace, flatscreen and function as a room divider. Water feature is installed in front of the wall.</a:t>
            </a:r>
            <a:endParaRPr lang="en-US" sz="1300" dirty="0"/>
          </a:p>
          <a:p>
            <a:endParaRPr lang="en-US" dirty="0"/>
          </a:p>
        </p:txBody>
      </p:sp>
      <p:sp>
        <p:nvSpPr>
          <p:cNvPr id="5" name="Date Placeholder 4">
            <a:extLst>
              <a:ext uri="{FF2B5EF4-FFF2-40B4-BE49-F238E27FC236}">
                <a16:creationId xmlns:a16="http://schemas.microsoft.com/office/drawing/2014/main" id="{F5C03075-C3F7-4BD6-979A-33CA1E07D9CB}"/>
              </a:ext>
            </a:extLst>
          </p:cNvPr>
          <p:cNvSpPr>
            <a:spLocks noGrp="1"/>
          </p:cNvSpPr>
          <p:nvPr>
            <p:ph type="dt" idx="1"/>
          </p:nvPr>
        </p:nvSpPr>
        <p:spPr/>
        <p:txBody>
          <a:bodyPr/>
          <a:lstStyle/>
          <a:p>
            <a:fld id="{71CDD7C5-6740-40E8-9EF8-FD5AECF0DBFC}" type="datetime1">
              <a:rPr lang="en-US" smtClean="0"/>
              <a:t>12/1/2021</a:t>
            </a:fld>
            <a:endParaRPr lang="en-US" dirty="0"/>
          </a:p>
        </p:txBody>
      </p:sp>
      <p:sp>
        <p:nvSpPr>
          <p:cNvPr id="6" name="Footer Placeholder 5">
            <a:extLst>
              <a:ext uri="{FF2B5EF4-FFF2-40B4-BE49-F238E27FC236}">
                <a16:creationId xmlns:a16="http://schemas.microsoft.com/office/drawing/2014/main" id="{A8F77513-D79B-4C81-AE29-BB55231E870B}"/>
              </a:ext>
            </a:extLst>
          </p:cNvPr>
          <p:cNvSpPr>
            <a:spLocks noGrp="1"/>
          </p:cNvSpPr>
          <p:nvPr>
            <p:ph type="ftr" sz="quarter" idx="4"/>
          </p:nvPr>
        </p:nvSpPr>
        <p:spPr/>
        <p:txBody>
          <a:bodyPr/>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B79D7E17-70A1-4CB3-AD99-B40441AAF1BD}"/>
              </a:ext>
            </a:extLst>
          </p:cNvPr>
          <p:cNvSpPr>
            <a:spLocks noGrp="1"/>
          </p:cNvSpPr>
          <p:nvPr>
            <p:ph type="sldNum" sz="quarter" idx="5"/>
          </p:nvPr>
        </p:nvSpPr>
        <p:spPr/>
        <p:txBody>
          <a:bodyPr/>
          <a:lstStyle/>
          <a:p>
            <a:fld id="{A4F3AAE5-8EEA-4AD8-8F8A-DFB64DB5222B}" type="slidenum">
              <a:rPr lang="en-US" smtClean="0"/>
              <a:t>45</a:t>
            </a:fld>
            <a:endParaRPr lang="en-US"/>
          </a:p>
        </p:txBody>
      </p:sp>
    </p:spTree>
    <p:extLst>
      <p:ext uri="{BB962C8B-B14F-4D97-AF65-F5344CB8AC3E}">
        <p14:creationId xmlns:p14="http://schemas.microsoft.com/office/powerpoint/2010/main" val="30921184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Criteria: active system cleans 200 cubic feet / minute digesting odors, VOCs, and particulates</a:t>
            </a:r>
            <a:endParaRPr lang="en-US" sz="1300" dirty="0"/>
          </a:p>
          <a:p>
            <a:r>
              <a:rPr lang="en-US" sz="1300" b="1" dirty="0"/>
              <a:t> </a:t>
            </a:r>
            <a:endParaRPr lang="en-US" sz="1300" dirty="0"/>
          </a:p>
          <a:p>
            <a:r>
              <a:rPr lang="en-US" sz="1300" b="1" dirty="0"/>
              <a:t>Design intent: soften ball room by adding a natural element, improved air quality  for large functions and groups of people</a:t>
            </a:r>
            <a:endParaRPr lang="en-US" sz="1300" dirty="0"/>
          </a:p>
          <a:p>
            <a:endParaRPr lang="en-US" sz="1300" dirty="0"/>
          </a:p>
          <a:p>
            <a:r>
              <a:rPr lang="en-US" sz="1300" dirty="0"/>
              <a:t>System can remove 62% of the nitrous oxide (NO2 -  diesel fumes) in a single pass</a:t>
            </a:r>
          </a:p>
          <a:p>
            <a:endParaRPr lang="en-US" dirty="0"/>
          </a:p>
        </p:txBody>
      </p:sp>
      <p:sp>
        <p:nvSpPr>
          <p:cNvPr id="5" name="Date Placeholder 4">
            <a:extLst>
              <a:ext uri="{FF2B5EF4-FFF2-40B4-BE49-F238E27FC236}">
                <a16:creationId xmlns:a16="http://schemas.microsoft.com/office/drawing/2014/main" id="{F5C03075-C3F7-4BD6-979A-33CA1E07D9CB}"/>
              </a:ext>
            </a:extLst>
          </p:cNvPr>
          <p:cNvSpPr>
            <a:spLocks noGrp="1"/>
          </p:cNvSpPr>
          <p:nvPr>
            <p:ph type="dt" idx="1"/>
          </p:nvPr>
        </p:nvSpPr>
        <p:spPr/>
        <p:txBody>
          <a:bodyPr/>
          <a:lstStyle/>
          <a:p>
            <a:fld id="{C0E927D3-E1FA-4B77-9787-B80064A65B9A}" type="datetime1">
              <a:rPr lang="en-US" smtClean="0"/>
              <a:t>12/1/2021</a:t>
            </a:fld>
            <a:endParaRPr lang="en-US" dirty="0"/>
          </a:p>
        </p:txBody>
      </p:sp>
      <p:sp>
        <p:nvSpPr>
          <p:cNvPr id="6" name="Footer Placeholder 5">
            <a:extLst>
              <a:ext uri="{FF2B5EF4-FFF2-40B4-BE49-F238E27FC236}">
                <a16:creationId xmlns:a16="http://schemas.microsoft.com/office/drawing/2014/main" id="{A8F77513-D79B-4C81-AE29-BB55231E870B}"/>
              </a:ext>
            </a:extLst>
          </p:cNvPr>
          <p:cNvSpPr>
            <a:spLocks noGrp="1"/>
          </p:cNvSpPr>
          <p:nvPr>
            <p:ph type="ftr" sz="quarter" idx="4"/>
          </p:nvPr>
        </p:nvSpPr>
        <p:spPr/>
        <p:txBody>
          <a:bodyPr/>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7B184F60-F091-4128-8548-6878533D5D7C}"/>
              </a:ext>
            </a:extLst>
          </p:cNvPr>
          <p:cNvSpPr>
            <a:spLocks noGrp="1"/>
          </p:cNvSpPr>
          <p:nvPr>
            <p:ph type="sldNum" sz="quarter" idx="5"/>
          </p:nvPr>
        </p:nvSpPr>
        <p:spPr/>
        <p:txBody>
          <a:bodyPr/>
          <a:lstStyle/>
          <a:p>
            <a:fld id="{A4F3AAE5-8EEA-4AD8-8F8A-DFB64DB5222B}" type="slidenum">
              <a:rPr lang="en-US" smtClean="0"/>
              <a:t>46</a:t>
            </a:fld>
            <a:endParaRPr lang="en-US"/>
          </a:p>
        </p:txBody>
      </p:sp>
    </p:spTree>
    <p:extLst>
      <p:ext uri="{BB962C8B-B14F-4D97-AF65-F5344CB8AC3E}">
        <p14:creationId xmlns:p14="http://schemas.microsoft.com/office/powerpoint/2010/main" val="2465668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wall is curvilinear on a concave radius. This shows up a little more clearly in the construction picture.</a:t>
            </a:r>
          </a:p>
        </p:txBody>
      </p:sp>
      <p:sp>
        <p:nvSpPr>
          <p:cNvPr id="5" name="Date Placeholder 4">
            <a:extLst>
              <a:ext uri="{FF2B5EF4-FFF2-40B4-BE49-F238E27FC236}">
                <a16:creationId xmlns:a16="http://schemas.microsoft.com/office/drawing/2014/main" id="{F5C03075-C3F7-4BD6-979A-33CA1E07D9CB}"/>
              </a:ext>
            </a:extLst>
          </p:cNvPr>
          <p:cNvSpPr>
            <a:spLocks noGrp="1"/>
          </p:cNvSpPr>
          <p:nvPr>
            <p:ph type="dt" idx="1"/>
          </p:nvPr>
        </p:nvSpPr>
        <p:spPr/>
        <p:txBody>
          <a:bodyPr/>
          <a:lstStyle/>
          <a:p>
            <a:fld id="{2ACF5559-5397-43BC-9CE2-B1246C14F86E}" type="datetime1">
              <a:rPr lang="en-US" smtClean="0"/>
              <a:t>12/1/2021</a:t>
            </a:fld>
            <a:endParaRPr lang="en-US" dirty="0"/>
          </a:p>
        </p:txBody>
      </p:sp>
      <p:sp>
        <p:nvSpPr>
          <p:cNvPr id="6" name="Footer Placeholder 5">
            <a:extLst>
              <a:ext uri="{FF2B5EF4-FFF2-40B4-BE49-F238E27FC236}">
                <a16:creationId xmlns:a16="http://schemas.microsoft.com/office/drawing/2014/main" id="{A8F77513-D79B-4C81-AE29-BB55231E870B}"/>
              </a:ext>
            </a:extLst>
          </p:cNvPr>
          <p:cNvSpPr>
            <a:spLocks noGrp="1"/>
          </p:cNvSpPr>
          <p:nvPr>
            <p:ph type="ftr" sz="quarter" idx="4"/>
          </p:nvPr>
        </p:nvSpPr>
        <p:spPr/>
        <p:txBody>
          <a:bodyPr/>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5E3B597C-A3E4-4085-B610-9BAD499AA50D}"/>
              </a:ext>
            </a:extLst>
          </p:cNvPr>
          <p:cNvSpPr>
            <a:spLocks noGrp="1"/>
          </p:cNvSpPr>
          <p:nvPr>
            <p:ph type="sldNum" sz="quarter" idx="5"/>
          </p:nvPr>
        </p:nvSpPr>
        <p:spPr/>
        <p:txBody>
          <a:bodyPr/>
          <a:lstStyle/>
          <a:p>
            <a:fld id="{A4F3AAE5-8EEA-4AD8-8F8A-DFB64DB5222B}" type="slidenum">
              <a:rPr lang="en-US" smtClean="0"/>
              <a:t>47</a:t>
            </a:fld>
            <a:endParaRPr lang="en-US"/>
          </a:p>
        </p:txBody>
      </p:sp>
    </p:spTree>
    <p:extLst>
      <p:ext uri="{BB962C8B-B14F-4D97-AF65-F5344CB8AC3E}">
        <p14:creationId xmlns:p14="http://schemas.microsoft.com/office/powerpoint/2010/main" val="1088014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F5C03075-C3F7-4BD6-979A-33CA1E07D9CB}"/>
              </a:ext>
            </a:extLst>
          </p:cNvPr>
          <p:cNvSpPr>
            <a:spLocks noGrp="1"/>
          </p:cNvSpPr>
          <p:nvPr>
            <p:ph type="dt" idx="1"/>
          </p:nvPr>
        </p:nvSpPr>
        <p:spPr/>
        <p:txBody>
          <a:bodyPr/>
          <a:lstStyle/>
          <a:p>
            <a:fld id="{2ACF5559-5397-43BC-9CE2-B1246C14F86E}" type="datetime1">
              <a:rPr lang="en-US" smtClean="0"/>
              <a:t>12/1/2021</a:t>
            </a:fld>
            <a:endParaRPr lang="en-US" dirty="0"/>
          </a:p>
        </p:txBody>
      </p:sp>
      <p:sp>
        <p:nvSpPr>
          <p:cNvPr id="6" name="Footer Placeholder 5">
            <a:extLst>
              <a:ext uri="{FF2B5EF4-FFF2-40B4-BE49-F238E27FC236}">
                <a16:creationId xmlns:a16="http://schemas.microsoft.com/office/drawing/2014/main" id="{A8F77513-D79B-4C81-AE29-BB55231E870B}"/>
              </a:ext>
            </a:extLst>
          </p:cNvPr>
          <p:cNvSpPr>
            <a:spLocks noGrp="1"/>
          </p:cNvSpPr>
          <p:nvPr>
            <p:ph type="ftr" sz="quarter" idx="4"/>
          </p:nvPr>
        </p:nvSpPr>
        <p:spPr/>
        <p:txBody>
          <a:bodyPr/>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5E3B597C-A3E4-4085-B610-9BAD499AA50D}"/>
              </a:ext>
            </a:extLst>
          </p:cNvPr>
          <p:cNvSpPr>
            <a:spLocks noGrp="1"/>
          </p:cNvSpPr>
          <p:nvPr>
            <p:ph type="sldNum" sz="quarter" idx="5"/>
          </p:nvPr>
        </p:nvSpPr>
        <p:spPr/>
        <p:txBody>
          <a:bodyPr/>
          <a:lstStyle/>
          <a:p>
            <a:fld id="{A4F3AAE5-8EEA-4AD8-8F8A-DFB64DB5222B}" type="slidenum">
              <a:rPr lang="en-US" smtClean="0"/>
              <a:t>48</a:t>
            </a:fld>
            <a:endParaRPr lang="en-US"/>
          </a:p>
        </p:txBody>
      </p:sp>
    </p:spTree>
    <p:extLst>
      <p:ext uri="{BB962C8B-B14F-4D97-AF65-F5344CB8AC3E}">
        <p14:creationId xmlns:p14="http://schemas.microsoft.com/office/powerpoint/2010/main" val="37924690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455613" y="715963"/>
            <a:ext cx="6403975" cy="3602037"/>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defTabSz="914370">
              <a:defRPr/>
            </a:pPr>
            <a:r>
              <a:rPr lang="en-GB" sz="1300" dirty="0"/>
              <a:t>Photo: Artisan Moss,  Hilton Bar, Cleveland, OH</a:t>
            </a:r>
          </a:p>
          <a:p>
            <a:pPr defTabSz="914370">
              <a:defRPr/>
            </a:pPr>
            <a:endParaRPr lang="en-GB" sz="1300" dirty="0"/>
          </a:p>
          <a:p>
            <a:pPr defTabSz="914370">
              <a:defRPr/>
            </a:pPr>
            <a:r>
              <a:rPr lang="en-GB" sz="1300" dirty="0"/>
              <a:t>Thank you so much for inviting me to share this information with you.</a:t>
            </a:r>
          </a:p>
          <a:p>
            <a:pPr defTabSz="914370">
              <a:defRPr/>
            </a:pPr>
            <a:r>
              <a:rPr lang="en-GB" sz="1300" dirty="0"/>
              <a:t>Are you receiving continuing education credit for today’s program?</a:t>
            </a:r>
          </a:p>
          <a:p>
            <a:pPr defTabSz="914370">
              <a:defRPr/>
            </a:pPr>
            <a:r>
              <a:rPr lang="en-GB" sz="1300" dirty="0"/>
              <a:t>Be sure you have signed the registration roster and completed your program evaluation.</a:t>
            </a:r>
          </a:p>
          <a:p>
            <a:pPr defTabSz="914370">
              <a:defRPr/>
            </a:pPr>
            <a:r>
              <a:rPr lang="en-GB" sz="1300" dirty="0"/>
              <a:t>Upon receipt of your program evaluation, you will receive a certificate of course completion.</a:t>
            </a:r>
          </a:p>
          <a:p>
            <a:pPr defTabSz="914370">
              <a:defRPr/>
            </a:pPr>
            <a:endParaRPr lang="en-GB" sz="1300" dirty="0"/>
          </a:p>
          <a:p>
            <a:pPr defTabSz="914370">
              <a:defRPr/>
            </a:pPr>
            <a:r>
              <a:rPr lang="en-GB" sz="1300" dirty="0"/>
              <a:t>Other resources are available on www.gpgb.org.</a:t>
            </a:r>
          </a:p>
          <a:p>
            <a:pPr defTabSz="914370">
              <a:defRPr/>
            </a:pPr>
            <a:endParaRPr lang="en-GB" dirty="0">
              <a:solidFill>
                <a:schemeClr val="tx2"/>
              </a:solidFill>
            </a:endParaRPr>
          </a:p>
          <a:p>
            <a:pPr lvl="0">
              <a:buFontTx/>
              <a:buNone/>
              <a:defRPr/>
            </a:pPr>
            <a:endParaRPr lang="en-GB" sz="1500" dirty="0"/>
          </a:p>
        </p:txBody>
      </p:sp>
      <p:sp>
        <p:nvSpPr>
          <p:cNvPr id="2" name="Date Placeholder 1">
            <a:extLst>
              <a:ext uri="{FF2B5EF4-FFF2-40B4-BE49-F238E27FC236}">
                <a16:creationId xmlns:a16="http://schemas.microsoft.com/office/drawing/2014/main" id="{A045FDFD-E6A6-4E16-B435-84C57073A2BB}"/>
              </a:ext>
            </a:extLst>
          </p:cNvPr>
          <p:cNvSpPr>
            <a:spLocks noGrp="1"/>
          </p:cNvSpPr>
          <p:nvPr>
            <p:ph type="dt" idx="1"/>
          </p:nvPr>
        </p:nvSpPr>
        <p:spPr/>
        <p:txBody>
          <a:bodyPr/>
          <a:lstStyle/>
          <a:p>
            <a:fld id="{30D98881-12AD-43E1-B089-5BC4658585E9}" type="datetime1">
              <a:rPr lang="en-US" smtClean="0"/>
              <a:t>12/1/2021</a:t>
            </a:fld>
            <a:endParaRPr lang="en-GB"/>
          </a:p>
        </p:txBody>
      </p:sp>
      <p:sp>
        <p:nvSpPr>
          <p:cNvPr id="4" name="Slide Number Placeholder 3">
            <a:extLst>
              <a:ext uri="{FF2B5EF4-FFF2-40B4-BE49-F238E27FC236}">
                <a16:creationId xmlns:a16="http://schemas.microsoft.com/office/drawing/2014/main" id="{E13B63AE-D8E0-4880-8386-3374E417F8CA}"/>
              </a:ext>
            </a:extLst>
          </p:cNvPr>
          <p:cNvSpPr>
            <a:spLocks noGrp="1"/>
          </p:cNvSpPr>
          <p:nvPr>
            <p:ph type="sldNum" sz="quarter" idx="5"/>
          </p:nvPr>
        </p:nvSpPr>
        <p:spPr/>
        <p:txBody>
          <a:bodyPr/>
          <a:lstStyle/>
          <a:p>
            <a:fld id="{A4F3AAE5-8EEA-4AD8-8F8A-DFB64DB5222B}" type="slidenum">
              <a:rPr lang="en-US" smtClean="0"/>
              <a:t>49</a:t>
            </a:fld>
            <a:endParaRPr lang="en-US"/>
          </a:p>
        </p:txBody>
      </p:sp>
    </p:spTree>
    <p:extLst>
      <p:ext uri="{BB962C8B-B14F-4D97-AF65-F5344CB8AC3E}">
        <p14:creationId xmlns:p14="http://schemas.microsoft.com/office/powerpoint/2010/main" val="693274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8309">
              <a:defRPr/>
            </a:pPr>
            <a:r>
              <a:rPr lang="en-GB" sz="1300" dirty="0">
                <a:solidFill>
                  <a:schemeClr val="tx1"/>
                </a:solidFill>
                <a:latin typeface="Avenir Roman"/>
              </a:rPr>
              <a:t>What is a Green Wall, also known as Living Wall or a Vertical Garden?</a:t>
            </a:r>
          </a:p>
          <a:p>
            <a:pPr defTabSz="478309">
              <a:defRPr/>
            </a:pPr>
            <a:endParaRPr lang="en-GB" sz="1300" dirty="0">
              <a:solidFill>
                <a:schemeClr val="tx1"/>
              </a:solidFill>
              <a:latin typeface="Avenir Roman"/>
            </a:endParaRPr>
          </a:p>
          <a:p>
            <a:r>
              <a:rPr lang="en-US" sz="1300" spc="-5" dirty="0">
                <a:solidFill>
                  <a:srgbClr val="333333"/>
                </a:solidFill>
                <a:latin typeface="Avenir Roman"/>
              </a:rPr>
              <a:t>Green </a:t>
            </a:r>
            <a:r>
              <a:rPr lang="en-US" sz="1300" spc="-20" dirty="0">
                <a:solidFill>
                  <a:srgbClr val="333333"/>
                </a:solidFill>
                <a:latin typeface="Avenir Roman"/>
              </a:rPr>
              <a:t>Walls </a:t>
            </a:r>
            <a:r>
              <a:rPr lang="en-US" sz="1300" spc="-5" dirty="0">
                <a:solidFill>
                  <a:srgbClr val="333333"/>
                </a:solidFill>
                <a:latin typeface="Avenir Roman"/>
              </a:rPr>
              <a:t>are self-</a:t>
            </a:r>
            <a:r>
              <a:rPr lang="en-US" sz="1300" spc="-10" dirty="0">
                <a:solidFill>
                  <a:srgbClr val="333333"/>
                </a:solidFill>
                <a:latin typeface="Avenir Roman"/>
              </a:rPr>
              <a:t>sufficient </a:t>
            </a:r>
            <a:r>
              <a:rPr lang="en-US" sz="1300" spc="-5" dirty="0">
                <a:solidFill>
                  <a:srgbClr val="333333"/>
                </a:solidFill>
                <a:latin typeface="Avenir Roman"/>
              </a:rPr>
              <a:t>vertical gardens that are attached to the interior or exterior of a building.  They </a:t>
            </a:r>
            <a:r>
              <a:rPr lang="en-US" sz="1300" spc="-10" dirty="0">
                <a:solidFill>
                  <a:srgbClr val="333333"/>
                </a:solidFill>
                <a:latin typeface="Avenir Roman"/>
              </a:rPr>
              <a:t>differ </a:t>
            </a:r>
            <a:r>
              <a:rPr lang="en-US" sz="1300" spc="-5" dirty="0">
                <a:solidFill>
                  <a:srgbClr val="333333"/>
                </a:solidFill>
                <a:latin typeface="Avenir Roman"/>
              </a:rPr>
              <a:t>from green façades in that the roots of the plants are planted in a structural support </a:t>
            </a:r>
            <a:r>
              <a:rPr lang="en-US" sz="1300" spc="-10" dirty="0">
                <a:solidFill>
                  <a:srgbClr val="333333"/>
                </a:solidFill>
                <a:latin typeface="Avenir Roman"/>
              </a:rPr>
              <a:t>which </a:t>
            </a:r>
            <a:r>
              <a:rPr lang="en-US" sz="1300" spc="-5" dirty="0">
                <a:solidFill>
                  <a:srgbClr val="333333"/>
                </a:solidFill>
                <a:latin typeface="Avenir Roman"/>
              </a:rPr>
              <a:t>is fastened to the </a:t>
            </a:r>
            <a:r>
              <a:rPr lang="en-US" sz="1300" spc="-10" dirty="0">
                <a:solidFill>
                  <a:srgbClr val="333333"/>
                </a:solidFill>
                <a:latin typeface="Avenir Roman"/>
              </a:rPr>
              <a:t>wall </a:t>
            </a:r>
            <a:r>
              <a:rPr lang="en-US" sz="1300" spc="-5" dirty="0">
                <a:solidFill>
                  <a:srgbClr val="333333"/>
                </a:solidFill>
                <a:latin typeface="Avenir Roman"/>
              </a:rPr>
              <a:t>itself. The plants receive water and  nutrients from within the vertical  support instead of from the</a:t>
            </a:r>
            <a:r>
              <a:rPr lang="en-US" sz="1300" spc="71" dirty="0">
                <a:solidFill>
                  <a:srgbClr val="333333"/>
                </a:solidFill>
                <a:latin typeface="Avenir Roman"/>
              </a:rPr>
              <a:t> </a:t>
            </a:r>
            <a:r>
              <a:rPr lang="en-US" sz="1300" spc="-5" dirty="0">
                <a:solidFill>
                  <a:srgbClr val="333333"/>
                </a:solidFill>
                <a:latin typeface="Avenir Roman"/>
              </a:rPr>
              <a:t>ground.</a:t>
            </a:r>
          </a:p>
          <a:p>
            <a:endParaRPr lang="en-US" sz="1300" spc="-5" dirty="0">
              <a:solidFill>
                <a:srgbClr val="333333"/>
              </a:solidFill>
              <a:latin typeface="Avenir Roman"/>
            </a:endParaRPr>
          </a:p>
          <a:p>
            <a:r>
              <a:rPr lang="en-US" sz="1300" spc="-5" dirty="0">
                <a:solidFill>
                  <a:srgbClr val="333333"/>
                </a:solidFill>
                <a:latin typeface="Avenir Roman"/>
              </a:rPr>
              <a:t>They have been successfully adding value and beauty to interiors and exteriors around the world over the past 30 years. </a:t>
            </a:r>
            <a:endParaRPr lang="en-US" sz="1300" dirty="0">
              <a:latin typeface="Avenir Roman"/>
            </a:endParaRPr>
          </a:p>
        </p:txBody>
      </p:sp>
      <p:sp>
        <p:nvSpPr>
          <p:cNvPr id="4" name="Slide Number Placeholder 3">
            <a:extLst>
              <a:ext uri="{FF2B5EF4-FFF2-40B4-BE49-F238E27FC236}">
                <a16:creationId xmlns:a16="http://schemas.microsoft.com/office/drawing/2014/main" id="{17E24431-1780-45BB-B9DF-71FC6B740D0C}"/>
              </a:ext>
            </a:extLst>
          </p:cNvPr>
          <p:cNvSpPr>
            <a:spLocks noGrp="1"/>
          </p:cNvSpPr>
          <p:nvPr>
            <p:ph type="sldNum" sz="quarter" idx="5"/>
          </p:nvPr>
        </p:nvSpPr>
        <p:spPr/>
        <p:txBody>
          <a:bodyPr/>
          <a:lstStyle/>
          <a:p>
            <a:fld id="{A4F3AAE5-8EEA-4AD8-8F8A-DFB64DB5222B}" type="slidenum">
              <a:rPr lang="en-US" smtClean="0"/>
              <a:t>5</a:t>
            </a:fld>
            <a:endParaRPr lang="en-US"/>
          </a:p>
        </p:txBody>
      </p:sp>
    </p:spTree>
    <p:extLst>
      <p:ext uri="{BB962C8B-B14F-4D97-AF65-F5344CB8AC3E}">
        <p14:creationId xmlns:p14="http://schemas.microsoft.com/office/powerpoint/2010/main" val="30355040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15963"/>
            <a:ext cx="6403975" cy="3602037"/>
          </a:xfrm>
        </p:spPr>
      </p:sp>
      <p:sp>
        <p:nvSpPr>
          <p:cNvPr id="3" name="Notes Placeholder 2"/>
          <p:cNvSpPr>
            <a:spLocks noGrp="1"/>
          </p:cNvSpPr>
          <p:nvPr>
            <p:ph type="body" idx="1"/>
          </p:nvPr>
        </p:nvSpPr>
        <p:spPr/>
        <p:txBody>
          <a:bodyPr>
            <a:normAutofit/>
          </a:bodyPr>
          <a:lstStyle/>
          <a:p>
            <a:pPr marL="0" lvl="1"/>
            <a:r>
              <a:rPr lang="en-GB" sz="1300" dirty="0"/>
              <a:t>Photo:  Shane </a:t>
            </a:r>
            <a:r>
              <a:rPr lang="en-GB" sz="1300" dirty="0" err="1"/>
              <a:t>Pliska</a:t>
            </a:r>
            <a:r>
              <a:rPr lang="en-GB" sz="1300" dirty="0"/>
              <a:t>, </a:t>
            </a:r>
            <a:r>
              <a:rPr lang="en-GB" sz="1300" dirty="0" err="1"/>
              <a:t>Planterra</a:t>
            </a:r>
            <a:endParaRPr lang="en-GB" sz="1300" dirty="0"/>
          </a:p>
          <a:p>
            <a:pPr marL="0" lvl="1"/>
            <a:r>
              <a:rPr lang="en-GB" sz="1300" dirty="0"/>
              <a:t>Location: </a:t>
            </a:r>
            <a:r>
              <a:rPr lang="en-GB" sz="1300" dirty="0" err="1"/>
              <a:t>Planterra</a:t>
            </a:r>
            <a:r>
              <a:rPr lang="en-GB" sz="1300" dirty="0"/>
              <a:t>,  West Bloomfield, MI</a:t>
            </a:r>
            <a:endParaRPr lang="en-US" sz="1300" dirty="0"/>
          </a:p>
          <a:p>
            <a:endParaRPr lang="en-US" b="1" dirty="0"/>
          </a:p>
        </p:txBody>
      </p:sp>
      <p:sp>
        <p:nvSpPr>
          <p:cNvPr id="5" name="Date Placeholder 4">
            <a:extLst>
              <a:ext uri="{FF2B5EF4-FFF2-40B4-BE49-F238E27FC236}">
                <a16:creationId xmlns:a16="http://schemas.microsoft.com/office/drawing/2014/main" id="{49DC56F8-AD71-4350-A00D-9115FE577883}"/>
              </a:ext>
            </a:extLst>
          </p:cNvPr>
          <p:cNvSpPr>
            <a:spLocks noGrp="1"/>
          </p:cNvSpPr>
          <p:nvPr>
            <p:ph type="dt" idx="1"/>
          </p:nvPr>
        </p:nvSpPr>
        <p:spPr/>
        <p:txBody>
          <a:bodyPr/>
          <a:lstStyle/>
          <a:p>
            <a:fld id="{4B445003-93DE-410F-AB6C-C9405859A35D}" type="datetime1">
              <a:rPr lang="en-US" smtClean="0"/>
              <a:t>12/1/2021</a:t>
            </a:fld>
            <a:endParaRPr lang="en-GB"/>
          </a:p>
        </p:txBody>
      </p:sp>
      <p:sp>
        <p:nvSpPr>
          <p:cNvPr id="4" name="Slide Number Placeholder 3">
            <a:extLst>
              <a:ext uri="{FF2B5EF4-FFF2-40B4-BE49-F238E27FC236}">
                <a16:creationId xmlns:a16="http://schemas.microsoft.com/office/drawing/2014/main" id="{37FD4290-C3E3-4908-9DB8-4B2C718D5C28}"/>
              </a:ext>
            </a:extLst>
          </p:cNvPr>
          <p:cNvSpPr>
            <a:spLocks noGrp="1"/>
          </p:cNvSpPr>
          <p:nvPr>
            <p:ph type="sldNum" sz="quarter" idx="5"/>
          </p:nvPr>
        </p:nvSpPr>
        <p:spPr/>
        <p:txBody>
          <a:bodyPr/>
          <a:lstStyle/>
          <a:p>
            <a:fld id="{A4F3AAE5-8EEA-4AD8-8F8A-DFB64DB5222B}" type="slidenum">
              <a:rPr lang="en-US" smtClean="0"/>
              <a:t>50</a:t>
            </a:fld>
            <a:endParaRPr lang="en-US"/>
          </a:p>
        </p:txBody>
      </p:sp>
    </p:spTree>
    <p:extLst>
      <p:ext uri="{BB962C8B-B14F-4D97-AF65-F5344CB8AC3E}">
        <p14:creationId xmlns:p14="http://schemas.microsoft.com/office/powerpoint/2010/main" val="41622710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51</a:t>
            </a:fld>
            <a:endParaRPr lang="en-GB"/>
          </a:p>
        </p:txBody>
      </p:sp>
      <p:sp>
        <p:nvSpPr>
          <p:cNvPr id="5" name="Date Placeholder 4"/>
          <p:cNvSpPr>
            <a:spLocks noGrp="1"/>
          </p:cNvSpPr>
          <p:nvPr>
            <p:ph type="dt" idx="11"/>
          </p:nvPr>
        </p:nvSpPr>
        <p:spPr/>
        <p:txBody>
          <a:bodyPr/>
          <a:lstStyle/>
          <a:p>
            <a:fld id="{A7B76F82-ED4E-4E15-ABA4-44DC0B9F81E7}" type="datetime4">
              <a:rPr lang="en-GB" smtClean="0"/>
              <a:t>01 December 2021</a:t>
            </a:fld>
            <a:endParaRPr lang="en-GB"/>
          </a:p>
        </p:txBody>
      </p:sp>
      <p:sp>
        <p:nvSpPr>
          <p:cNvPr id="6" name="Header Placeholder 5"/>
          <p:cNvSpPr>
            <a:spLocks noGrp="1"/>
          </p:cNvSpPr>
          <p:nvPr>
            <p:ph type="hdr" sz="quarter" idx="12"/>
          </p:nvPr>
        </p:nvSpPr>
        <p:spPr/>
        <p:txBody>
          <a:bodyPr/>
          <a:lstStyle/>
          <a:p>
            <a:r>
              <a:rPr lang="en-US"/>
              <a:t>GPGB's Economics of Biophilic Design</a:t>
            </a:r>
            <a:endParaRPr lang="en-GB"/>
          </a:p>
        </p:txBody>
      </p:sp>
      <p:sp>
        <p:nvSpPr>
          <p:cNvPr id="7" name="Footer Placeholder 6">
            <a:extLst>
              <a:ext uri="{FF2B5EF4-FFF2-40B4-BE49-F238E27FC236}">
                <a16:creationId xmlns:a16="http://schemas.microsoft.com/office/drawing/2014/main" id="{0E455947-A783-4D22-9514-9034C2A2454B}"/>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32781012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5613" y="715963"/>
            <a:ext cx="6403975" cy="3602037"/>
          </a:xfrm>
        </p:spPr>
      </p:sp>
      <p:sp>
        <p:nvSpPr>
          <p:cNvPr id="3" name="Notes Placeholder 2"/>
          <p:cNvSpPr>
            <a:spLocks noGrp="1"/>
          </p:cNvSpPr>
          <p:nvPr>
            <p:ph type="body" idx="1"/>
          </p:nvPr>
        </p:nvSpPr>
        <p:spPr/>
        <p:txBody>
          <a:bodyPr/>
          <a:lstStyle/>
          <a:p>
            <a:endParaRPr lang="en-US" dirty="0"/>
          </a:p>
          <a:p>
            <a:r>
              <a:rPr lang="en-US" dirty="0"/>
              <a:t>Add</a:t>
            </a:r>
            <a:r>
              <a:rPr lang="en-US" baseline="0" dirty="0"/>
              <a:t> compelling information about your company to this slide.</a:t>
            </a:r>
          </a:p>
          <a:p>
            <a:endParaRPr lang="en-US" baseline="0" dirty="0"/>
          </a:p>
          <a:p>
            <a:r>
              <a:rPr lang="en-US" baseline="0" dirty="0"/>
              <a:t>Switch the slide image to a memorable image that represents your company’s professionalism and status as an industry thought-leader. </a:t>
            </a:r>
            <a:endParaRPr lang="en-US" dirty="0"/>
          </a:p>
        </p:txBody>
      </p:sp>
      <p:sp>
        <p:nvSpPr>
          <p:cNvPr id="4" name="Slide Number Placeholder 3"/>
          <p:cNvSpPr>
            <a:spLocks noGrp="1"/>
          </p:cNvSpPr>
          <p:nvPr>
            <p:ph type="sldNum" sz="quarter" idx="10"/>
          </p:nvPr>
        </p:nvSpPr>
        <p:spPr/>
        <p:txBody>
          <a:bodyPr/>
          <a:lstStyle/>
          <a:p>
            <a:fld id="{27428902-0C99-426D-82CC-55E90DDE7A17}" type="slidenum">
              <a:rPr lang="en-GB" smtClean="0"/>
              <a:pPr/>
              <a:t>52</a:t>
            </a:fld>
            <a:endParaRPr lang="en-GB"/>
          </a:p>
        </p:txBody>
      </p:sp>
      <p:sp>
        <p:nvSpPr>
          <p:cNvPr id="5" name="Footer Placeholder 4">
            <a:extLst>
              <a:ext uri="{FF2B5EF4-FFF2-40B4-BE49-F238E27FC236}">
                <a16:creationId xmlns:a16="http://schemas.microsoft.com/office/drawing/2014/main" id="{95FF8018-C61E-4838-BEA7-034BF16908A9}"/>
              </a:ext>
            </a:extLst>
          </p:cNvPr>
          <p:cNvSpPr>
            <a:spLocks noGrp="1"/>
          </p:cNvSpPr>
          <p:nvPr>
            <p:ph type="ftr" sz="quarter" idx="4"/>
          </p:nvPr>
        </p:nvSpPr>
        <p:spPr/>
        <p:txBody>
          <a:bodyPr/>
          <a:lstStyle/>
          <a:p>
            <a:r>
              <a:rPr lang="en-US"/>
              <a:t>Economics of Biophilic Design -May 2018 edition</a:t>
            </a:r>
            <a:endParaRPr lang="en-GB"/>
          </a:p>
        </p:txBody>
      </p:sp>
    </p:spTree>
    <p:extLst>
      <p:ext uri="{BB962C8B-B14F-4D97-AF65-F5344CB8AC3E}">
        <p14:creationId xmlns:p14="http://schemas.microsoft.com/office/powerpoint/2010/main" val="87168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latin typeface="Avenir Roman"/>
              </a:rPr>
              <a:t>The first green wall system of modern times were called “botanical bricks” and were invented by Professor Stanley Hart White of the University of Illinois in 1938.  However, they did not become popular until Patrick Blanc, often considered the “father of the green wall” designed his first vertical garden in 1988 for the Museum of Science and Industry in Paris.  His wall shown here is the Icon Hotel, Hong Kong Polytechnic University.  His designs were so innovative that he quickly became world-renowned for his green walls and they have become increasingly more popular ever since.  </a:t>
            </a:r>
          </a:p>
          <a:p>
            <a:endParaRPr lang="en-US" sz="1300" dirty="0">
              <a:latin typeface="Avenir Roman"/>
            </a:endParaRPr>
          </a:p>
          <a:p>
            <a:r>
              <a:rPr lang="en-US" sz="1300" dirty="0">
                <a:latin typeface="Avenir Roman"/>
              </a:rPr>
              <a:t>In this slide, note the banks of lights that provide optimal light for plant health. </a:t>
            </a:r>
          </a:p>
        </p:txBody>
      </p:sp>
      <p:sp>
        <p:nvSpPr>
          <p:cNvPr id="4" name="Slide Number Placeholder 3">
            <a:extLst>
              <a:ext uri="{FF2B5EF4-FFF2-40B4-BE49-F238E27FC236}">
                <a16:creationId xmlns:a16="http://schemas.microsoft.com/office/drawing/2014/main" id="{96403566-5FEC-4578-8BF1-A307F7E1E5B7}"/>
              </a:ext>
            </a:extLst>
          </p:cNvPr>
          <p:cNvSpPr>
            <a:spLocks noGrp="1"/>
          </p:cNvSpPr>
          <p:nvPr>
            <p:ph type="sldNum" sz="quarter" idx="5"/>
          </p:nvPr>
        </p:nvSpPr>
        <p:spPr/>
        <p:txBody>
          <a:bodyPr/>
          <a:lstStyle/>
          <a:p>
            <a:fld id="{A4F3AAE5-8EEA-4AD8-8F8A-DFB64DB5222B}" type="slidenum">
              <a:rPr lang="en-US" smtClean="0"/>
              <a:t>6</a:t>
            </a:fld>
            <a:endParaRPr lang="en-US"/>
          </a:p>
        </p:txBody>
      </p:sp>
    </p:spTree>
    <p:extLst>
      <p:ext uri="{BB962C8B-B14F-4D97-AF65-F5344CB8AC3E}">
        <p14:creationId xmlns:p14="http://schemas.microsoft.com/office/powerpoint/2010/main" val="39049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xfrm>
            <a:off x="457200" y="720725"/>
            <a:ext cx="6400800" cy="3600450"/>
          </a:xfrm>
        </p:spPr>
      </p:sp>
      <p:sp>
        <p:nvSpPr>
          <p:cNvPr id="44034" name="Rectangle 2"/>
          <p:cNvSpPr>
            <a:spLocks noGrp="1" noChangeArrowheads="1"/>
          </p:cNvSpPr>
          <p:nvPr>
            <p:ph type="body" idx="1"/>
          </p:nvPr>
        </p:nvSpPr>
        <p:spPr/>
        <p:txBody>
          <a:bodyPr/>
          <a:lstStyle/>
          <a:p>
            <a:pPr eaLnBrk="1">
              <a:defRPr/>
            </a:pPr>
            <a:r>
              <a:rPr lang="en-US" sz="1300" dirty="0">
                <a:latin typeface="Avenir Roman"/>
              </a:rPr>
              <a:t>This next section will give you an overview of some types of living walls.  </a:t>
            </a:r>
          </a:p>
          <a:p>
            <a:pPr eaLnBrk="1">
              <a:defRPr/>
            </a:pPr>
            <a:endParaRPr lang="en-US" sz="1300" dirty="0">
              <a:latin typeface="Avenir Roman"/>
            </a:endParaRPr>
          </a:p>
          <a:p>
            <a:pPr eaLnBrk="1">
              <a:defRPr/>
            </a:pPr>
            <a:r>
              <a:rPr lang="en-US" sz="1300" dirty="0">
                <a:latin typeface="Avenir Roman"/>
              </a:rPr>
              <a:t>More types of systems are being developed every year but these are some of the major categories.</a:t>
            </a:r>
          </a:p>
          <a:p>
            <a:pPr eaLnBrk="1">
              <a:defRPr/>
            </a:pPr>
            <a:endParaRPr lang="en-US" sz="1300" dirty="0">
              <a:latin typeface="Avenir Roman"/>
            </a:endParaRPr>
          </a:p>
          <a:p>
            <a:pPr>
              <a:buFont typeface="Arial" panose="020B0604020202020204" pitchFamily="34" charset="0"/>
              <a:buChar char="•"/>
            </a:pPr>
            <a:r>
              <a:rPr lang="en-US" altLang="en-US" sz="1300" dirty="0">
                <a:latin typeface="Avenir Roman"/>
                <a:ea typeface="ＭＳ Ｐゴシック" pitchFamily="34" charset="-128"/>
              </a:rPr>
              <a:t>Fixed Hydroponic</a:t>
            </a:r>
          </a:p>
          <a:p>
            <a:pPr>
              <a:buFont typeface="Arial" panose="020B0604020202020204" pitchFamily="34" charset="0"/>
              <a:buChar char="•"/>
            </a:pPr>
            <a:r>
              <a:rPr lang="en-US" altLang="en-US" sz="1300" dirty="0">
                <a:latin typeface="Avenir Roman"/>
                <a:ea typeface="ＭＳ Ｐゴシック" pitchFamily="34" charset="-128"/>
              </a:rPr>
              <a:t>Bio-filtration Hydroponic </a:t>
            </a:r>
          </a:p>
          <a:p>
            <a:pPr>
              <a:buFont typeface="Arial" panose="020B0604020202020204" pitchFamily="34" charset="0"/>
              <a:buChar char="•"/>
            </a:pPr>
            <a:r>
              <a:rPr lang="en-US" altLang="en-US" sz="1300" dirty="0">
                <a:latin typeface="Avenir Roman"/>
                <a:ea typeface="ＭＳ Ｐゴシック" pitchFamily="34" charset="-128"/>
              </a:rPr>
              <a:t>Modular Hydroponic</a:t>
            </a:r>
          </a:p>
          <a:p>
            <a:pPr>
              <a:buFont typeface="Arial" panose="020B0604020202020204" pitchFamily="34" charset="0"/>
              <a:buChar char="•"/>
            </a:pPr>
            <a:r>
              <a:rPr lang="en-US" altLang="en-US" sz="1300" dirty="0">
                <a:latin typeface="Avenir Roman"/>
                <a:ea typeface="ＭＳ Ｐゴシック" pitchFamily="34" charset="-128"/>
              </a:rPr>
              <a:t>Engineered Modular </a:t>
            </a:r>
          </a:p>
          <a:p>
            <a:pPr>
              <a:buFont typeface="Arial" panose="020B0604020202020204" pitchFamily="34" charset="0"/>
              <a:buChar char="•"/>
            </a:pPr>
            <a:r>
              <a:rPr lang="en-US" altLang="en-US" sz="1300" dirty="0">
                <a:latin typeface="Avenir Roman"/>
                <a:ea typeface="ＭＳ Ｐゴシック" pitchFamily="34" charset="-128"/>
              </a:rPr>
              <a:t>Vertical Display</a:t>
            </a:r>
          </a:p>
          <a:p>
            <a:pPr>
              <a:buFont typeface="Arial" panose="020B0604020202020204" pitchFamily="34" charset="0"/>
              <a:buChar char="•"/>
            </a:pPr>
            <a:r>
              <a:rPr lang="en-US" altLang="en-US" sz="1300" dirty="0">
                <a:latin typeface="Avenir Roman"/>
                <a:ea typeface="ＭＳ Ｐゴシック" pitchFamily="34" charset="-128"/>
              </a:rPr>
              <a:t>Planted Pockets</a:t>
            </a:r>
          </a:p>
          <a:p>
            <a:pPr defTabSz="916002">
              <a:buFont typeface="Arial" panose="020B0604020202020204" pitchFamily="34" charset="0"/>
              <a:buChar char="•"/>
              <a:defRPr/>
            </a:pPr>
            <a:r>
              <a:rPr lang="en-US" altLang="en-US" sz="1300" dirty="0">
                <a:latin typeface="Avenir Roman"/>
                <a:ea typeface="ＭＳ Ｐゴシック" pitchFamily="34" charset="-128"/>
              </a:rPr>
              <a:t>Trellised</a:t>
            </a:r>
          </a:p>
          <a:p>
            <a:pPr defTabSz="916002">
              <a:buFont typeface="Arial" panose="020B0604020202020204" pitchFamily="34" charset="0"/>
              <a:buChar char="•"/>
              <a:defRPr/>
            </a:pPr>
            <a:r>
              <a:rPr lang="en-US" altLang="en-US" sz="1300" dirty="0">
                <a:latin typeface="Avenir Roman"/>
                <a:ea typeface="ＭＳ Ｐゴシック" pitchFamily="34" charset="-128"/>
              </a:rPr>
              <a:t>Moss Walls</a:t>
            </a:r>
          </a:p>
          <a:p>
            <a:pPr>
              <a:buFont typeface="Arial" panose="020B0604020202020204" pitchFamily="34" charset="0"/>
              <a:buChar char="•"/>
            </a:pPr>
            <a:r>
              <a:rPr lang="en-US" altLang="en-US" sz="1300" dirty="0">
                <a:latin typeface="Avenir Roman"/>
                <a:ea typeface="ＭＳ Ｐゴシック" pitchFamily="34" charset="-128"/>
              </a:rPr>
              <a:t>Mixed Media Walls  </a:t>
            </a:r>
          </a:p>
          <a:p>
            <a:pPr>
              <a:buFont typeface="Arial" panose="020B0604020202020204" pitchFamily="34" charset="0"/>
              <a:buChar char="•"/>
            </a:pPr>
            <a:endParaRPr lang="en-US" altLang="en-US" sz="1300" dirty="0">
              <a:latin typeface="Avenir Roman"/>
              <a:ea typeface="ＭＳ Ｐゴシック" pitchFamily="34" charset="-128"/>
            </a:endParaRPr>
          </a:p>
          <a:p>
            <a:pPr eaLnBrk="1">
              <a:defRPr/>
            </a:pPr>
            <a:r>
              <a:rPr lang="en-US" sz="1300" dirty="0">
                <a:latin typeface="Avenir Roman"/>
              </a:rPr>
              <a:t>This is a mixed media wall by </a:t>
            </a:r>
            <a:r>
              <a:rPr lang="en-US" sz="1300" dirty="0" err="1">
                <a:latin typeface="Avenir Roman"/>
              </a:rPr>
              <a:t>McCaren</a:t>
            </a:r>
            <a:r>
              <a:rPr lang="en-US" sz="1300" dirty="0">
                <a:latin typeface="Avenir Roman"/>
              </a:rPr>
              <a:t> Designs.</a:t>
            </a:r>
            <a:endParaRPr lang="en-US" dirty="0">
              <a:cs typeface="+mn-cs"/>
            </a:endParaRPr>
          </a:p>
        </p:txBody>
      </p:sp>
      <p:sp>
        <p:nvSpPr>
          <p:cNvPr id="2" name="Slide Number Placeholder 1">
            <a:extLst>
              <a:ext uri="{FF2B5EF4-FFF2-40B4-BE49-F238E27FC236}">
                <a16:creationId xmlns:a16="http://schemas.microsoft.com/office/drawing/2014/main" id="{2A3C07B6-2973-4B65-B959-C574A94B0AB7}"/>
              </a:ext>
            </a:extLst>
          </p:cNvPr>
          <p:cNvSpPr>
            <a:spLocks noGrp="1"/>
          </p:cNvSpPr>
          <p:nvPr>
            <p:ph type="sldNum" sz="quarter" idx="5"/>
          </p:nvPr>
        </p:nvSpPr>
        <p:spPr/>
        <p:txBody>
          <a:bodyPr/>
          <a:lstStyle/>
          <a:p>
            <a:fld id="{A4F3AAE5-8EEA-4AD8-8F8A-DFB64DB5222B}" type="slidenum">
              <a:rPr lang="en-US" smtClean="0"/>
              <a:t>7</a:t>
            </a:fld>
            <a:endParaRPr lang="en-US"/>
          </a:p>
        </p:txBody>
      </p:sp>
    </p:spTree>
    <p:extLst>
      <p:ext uri="{BB962C8B-B14F-4D97-AF65-F5344CB8AC3E}">
        <p14:creationId xmlns:p14="http://schemas.microsoft.com/office/powerpoint/2010/main" val="1243764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a:headEnd/>
            <a:tailEnd/>
          </a:ln>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sz="1300" dirty="0">
                <a:latin typeface="Avenir Roman"/>
              </a:rPr>
              <a:t>OVERVIEW: SYSTEMS. One of the first challenges is choosing the right system for the specific project</a:t>
            </a:r>
          </a:p>
          <a:p>
            <a:endParaRPr lang="en-US" sz="1300" dirty="0">
              <a:latin typeface="Avenir Roman"/>
            </a:endParaRPr>
          </a:p>
          <a:p>
            <a:r>
              <a:rPr lang="en-US" sz="1300" dirty="0">
                <a:latin typeface="Avenir Roman"/>
              </a:rPr>
              <a:t>These are just seven, there are well over 40 different manufacturers making living wall systems</a:t>
            </a:r>
          </a:p>
          <a:p>
            <a:endParaRPr lang="en-US" sz="1300" dirty="0">
              <a:latin typeface="Avenir Roman"/>
            </a:endParaRPr>
          </a:p>
          <a:p>
            <a:r>
              <a:rPr lang="en-US" sz="1300" dirty="0">
                <a:latin typeface="Avenir Roman"/>
              </a:rPr>
              <a:t>Some of the questions to ask:</a:t>
            </a:r>
          </a:p>
          <a:p>
            <a:r>
              <a:rPr lang="en-US" sz="1300" dirty="0">
                <a:latin typeface="Avenir Roman"/>
              </a:rPr>
              <a:t>Is the project commercial or residential?</a:t>
            </a:r>
          </a:p>
          <a:p>
            <a:r>
              <a:rPr lang="en-US" sz="1300" dirty="0">
                <a:latin typeface="Avenir Roman"/>
              </a:rPr>
              <a:t>Inside or outside?</a:t>
            </a:r>
          </a:p>
          <a:p>
            <a:r>
              <a:rPr lang="en-US" sz="1300" dirty="0">
                <a:latin typeface="Avenir Roman"/>
              </a:rPr>
              <a:t>Budget?</a:t>
            </a:r>
          </a:p>
          <a:p>
            <a:r>
              <a:rPr lang="en-US" sz="1300" dirty="0">
                <a:latin typeface="Avenir Roman"/>
              </a:rPr>
              <a:t>Installation lead time? – Some systems require 3-4 months to grow in advance.</a:t>
            </a:r>
          </a:p>
          <a:p>
            <a:endParaRPr lang="en-US" altLang="en-US" dirty="0"/>
          </a:p>
        </p:txBody>
      </p:sp>
      <p:sp>
        <p:nvSpPr>
          <p:cNvPr id="2" name="Date Placeholder 1">
            <a:extLst>
              <a:ext uri="{FF2B5EF4-FFF2-40B4-BE49-F238E27FC236}">
                <a16:creationId xmlns:a16="http://schemas.microsoft.com/office/drawing/2014/main" id="{1D3A8543-9137-4FD3-B058-569A92F58CCD}"/>
              </a:ext>
            </a:extLst>
          </p:cNvPr>
          <p:cNvSpPr>
            <a:spLocks noGrp="1"/>
          </p:cNvSpPr>
          <p:nvPr>
            <p:ph type="dt" idx="1"/>
          </p:nvPr>
        </p:nvSpPr>
        <p:spPr/>
        <p:txBody>
          <a:bodyPr lIns="94846" tIns="47424" rIns="94846" bIns="47424"/>
          <a:lstStyle/>
          <a:p>
            <a:fld id="{135CD50B-27C5-4EB5-B76C-299573DD3AD3}" type="datetime1">
              <a:rPr lang="en-US" smtClean="0"/>
              <a:t>12/1/2021</a:t>
            </a:fld>
            <a:endParaRPr lang="en-US" dirty="0"/>
          </a:p>
        </p:txBody>
      </p:sp>
      <p:sp>
        <p:nvSpPr>
          <p:cNvPr id="3" name="Footer Placeholder 2">
            <a:extLst>
              <a:ext uri="{FF2B5EF4-FFF2-40B4-BE49-F238E27FC236}">
                <a16:creationId xmlns:a16="http://schemas.microsoft.com/office/drawing/2014/main" id="{9BB9671C-17EA-4856-A6B4-16EEB0E22872}"/>
              </a:ext>
            </a:extLst>
          </p:cNvPr>
          <p:cNvSpPr>
            <a:spLocks noGrp="1"/>
          </p:cNvSpPr>
          <p:nvPr>
            <p:ph type="ftr" sz="quarter" idx="4"/>
          </p:nvPr>
        </p:nvSpPr>
        <p:spPr/>
        <p:txBody>
          <a:bodyPr lIns="94846" tIns="47424" rIns="94846" bIns="47424"/>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EE5F71AF-1BC9-49FF-BE1F-9A79331B8125}"/>
              </a:ext>
            </a:extLst>
          </p:cNvPr>
          <p:cNvSpPr>
            <a:spLocks noGrp="1"/>
          </p:cNvSpPr>
          <p:nvPr>
            <p:ph type="sldNum" sz="quarter" idx="5"/>
          </p:nvPr>
        </p:nvSpPr>
        <p:spPr/>
        <p:txBody>
          <a:bodyPr/>
          <a:lstStyle/>
          <a:p>
            <a:fld id="{A4F3AAE5-8EEA-4AD8-8F8A-DFB64DB5222B}" type="slidenum">
              <a:rPr lang="en-US" smtClean="0"/>
              <a:t>8</a:t>
            </a:fld>
            <a:endParaRPr lang="en-US"/>
          </a:p>
        </p:txBody>
      </p:sp>
    </p:spTree>
    <p:extLst>
      <p:ext uri="{BB962C8B-B14F-4D97-AF65-F5344CB8AC3E}">
        <p14:creationId xmlns:p14="http://schemas.microsoft.com/office/powerpoint/2010/main" val="1303624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a:headEnd/>
            <a:tailEnd/>
          </a:ln>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altLang="en-US" sz="1300" dirty="0">
                <a:latin typeface="Avenir Roman"/>
              </a:rPr>
              <a:t>OVERVIEW: COMPONENTS</a:t>
            </a:r>
          </a:p>
          <a:p>
            <a:r>
              <a:rPr lang="en-US" altLang="en-US" sz="1300" dirty="0">
                <a:latin typeface="Avenir Roman"/>
              </a:rPr>
              <a:t>Planting media: Depending upon the system this could be Soil, or Rock Wool or Fabric or Foam.</a:t>
            </a:r>
          </a:p>
          <a:p>
            <a:endParaRPr lang="en-US" altLang="en-US" sz="1300" dirty="0">
              <a:latin typeface="Avenir Roman"/>
            </a:endParaRPr>
          </a:p>
          <a:p>
            <a:r>
              <a:rPr lang="en-US" altLang="en-US" sz="1300" dirty="0">
                <a:latin typeface="Avenir Roman"/>
              </a:rPr>
              <a:t>Irrigation: Primarily drip or manual which moves through the wall by gravity. This could happen mechanically with an controlled irrigation or by hand, for example a pot rack system irrigated by hand with a portable water tank.</a:t>
            </a:r>
          </a:p>
          <a:p>
            <a:endParaRPr lang="en-US" altLang="en-US" sz="1300" dirty="0">
              <a:latin typeface="Avenir Roman"/>
            </a:endParaRPr>
          </a:p>
          <a:p>
            <a:r>
              <a:rPr lang="en-US" altLang="en-US" sz="1300" dirty="0">
                <a:latin typeface="Avenir Roman"/>
              </a:rPr>
              <a:t>Structural support: Attached directly to the subsurface, or attached to a grid.</a:t>
            </a:r>
          </a:p>
          <a:p>
            <a:endParaRPr lang="en-US" altLang="en-US" sz="1300" dirty="0">
              <a:latin typeface="Avenir Roman"/>
            </a:endParaRPr>
          </a:p>
          <a:p>
            <a:r>
              <a:rPr lang="en-US" altLang="en-US" sz="1300" dirty="0">
                <a:latin typeface="Avenir Roman"/>
              </a:rPr>
              <a:t>Drainage: With the exception of a hydroponic system, living walls are designed to use a minimal amount of water.</a:t>
            </a:r>
          </a:p>
          <a:p>
            <a:r>
              <a:rPr lang="en-US" altLang="en-US" sz="1300" dirty="0">
                <a:latin typeface="Avenir Roman"/>
              </a:rPr>
              <a:t>If the system design is plumbed to a point of connection, there must be adequate drainage. A catch basin is used to re-circulate captured water which is monitored for fertilizer, salinity and ph. This water can spread disease so the catch basin water must be changed every other month.</a:t>
            </a:r>
          </a:p>
          <a:p>
            <a:endParaRPr lang="en-US" altLang="en-US" sz="1300" dirty="0">
              <a:latin typeface="Avenir Roman"/>
            </a:endParaRPr>
          </a:p>
          <a:p>
            <a:r>
              <a:rPr lang="en-US" altLang="en-US" sz="1300" dirty="0">
                <a:latin typeface="Avenir Roman"/>
              </a:rPr>
              <a:t>Note the great natural and supplemental lighting for this installation.</a:t>
            </a:r>
          </a:p>
          <a:p>
            <a:pPr eaLnBrk="1" hangingPunct="1"/>
            <a:r>
              <a:rPr lang="en-US" altLang="en-US" sz="1300" dirty="0">
                <a:solidFill>
                  <a:schemeClr val="bg1"/>
                </a:solidFill>
                <a:latin typeface="Avenir Roman"/>
              </a:rPr>
              <a:t>Photo courtesy: Green Over Grey, </a:t>
            </a:r>
            <a:r>
              <a:rPr lang="en-US" altLang="en-US" sz="1300" dirty="0" err="1">
                <a:solidFill>
                  <a:schemeClr val="bg1"/>
                </a:solidFill>
                <a:latin typeface="Avenir Roman"/>
              </a:rPr>
              <a:t>Guildord</a:t>
            </a:r>
            <a:r>
              <a:rPr lang="en-US" altLang="en-US" sz="1300" dirty="0">
                <a:solidFill>
                  <a:schemeClr val="bg1"/>
                </a:solidFill>
                <a:latin typeface="Avenir Roman"/>
              </a:rPr>
              <a:t> Town Center, British Columbia Canada</a:t>
            </a:r>
          </a:p>
          <a:p>
            <a:endParaRPr lang="en-US" altLang="en-US" dirty="0"/>
          </a:p>
        </p:txBody>
      </p:sp>
      <p:sp>
        <p:nvSpPr>
          <p:cNvPr id="2" name="Date Placeholder 1">
            <a:extLst>
              <a:ext uri="{FF2B5EF4-FFF2-40B4-BE49-F238E27FC236}">
                <a16:creationId xmlns:a16="http://schemas.microsoft.com/office/drawing/2014/main" id="{1D3A8543-9137-4FD3-B058-569A92F58CCD}"/>
              </a:ext>
            </a:extLst>
          </p:cNvPr>
          <p:cNvSpPr>
            <a:spLocks noGrp="1"/>
          </p:cNvSpPr>
          <p:nvPr>
            <p:ph type="dt" idx="1"/>
          </p:nvPr>
        </p:nvSpPr>
        <p:spPr/>
        <p:txBody>
          <a:bodyPr lIns="94846" tIns="47424" rIns="94846" bIns="47424"/>
          <a:lstStyle/>
          <a:p>
            <a:fld id="{F4AA3B27-5539-448D-B7F9-0500C570AD0C}" type="datetime1">
              <a:rPr lang="en-US" smtClean="0"/>
              <a:t>12/1/2021</a:t>
            </a:fld>
            <a:endParaRPr lang="en-US" dirty="0"/>
          </a:p>
        </p:txBody>
      </p:sp>
      <p:sp>
        <p:nvSpPr>
          <p:cNvPr id="3" name="Footer Placeholder 2">
            <a:extLst>
              <a:ext uri="{FF2B5EF4-FFF2-40B4-BE49-F238E27FC236}">
                <a16:creationId xmlns:a16="http://schemas.microsoft.com/office/drawing/2014/main" id="{9BB9671C-17EA-4856-A6B4-16EEB0E22872}"/>
              </a:ext>
            </a:extLst>
          </p:cNvPr>
          <p:cNvSpPr>
            <a:spLocks noGrp="1"/>
          </p:cNvSpPr>
          <p:nvPr>
            <p:ph type="ftr" sz="quarter" idx="4"/>
          </p:nvPr>
        </p:nvSpPr>
        <p:spPr/>
        <p:txBody>
          <a:bodyPr lIns="94846" tIns="47424" rIns="94846" bIns="47424"/>
          <a:lstStyle/>
          <a:p>
            <a:r>
              <a:rPr lang="en-US"/>
              <a:t>NAS/Living Walls CS Revised 2020 - MAG. C.Osborn, R. Connell, M. Golden - 2020</a:t>
            </a:r>
            <a:endParaRPr lang="en-US" dirty="0"/>
          </a:p>
        </p:txBody>
      </p:sp>
      <p:sp>
        <p:nvSpPr>
          <p:cNvPr id="4" name="Slide Number Placeholder 3">
            <a:extLst>
              <a:ext uri="{FF2B5EF4-FFF2-40B4-BE49-F238E27FC236}">
                <a16:creationId xmlns:a16="http://schemas.microsoft.com/office/drawing/2014/main" id="{DBE074DD-8326-4DCB-87C9-BAC1EE408990}"/>
              </a:ext>
            </a:extLst>
          </p:cNvPr>
          <p:cNvSpPr>
            <a:spLocks noGrp="1"/>
          </p:cNvSpPr>
          <p:nvPr>
            <p:ph type="sldNum" sz="quarter" idx="5"/>
          </p:nvPr>
        </p:nvSpPr>
        <p:spPr/>
        <p:txBody>
          <a:bodyPr/>
          <a:lstStyle/>
          <a:p>
            <a:fld id="{A4F3AAE5-8EEA-4AD8-8F8A-DFB64DB5222B}" type="slidenum">
              <a:rPr lang="en-US" smtClean="0"/>
              <a:t>9</a:t>
            </a:fld>
            <a:endParaRPr lang="en-US"/>
          </a:p>
        </p:txBody>
      </p:sp>
    </p:spTree>
    <p:extLst>
      <p:ext uri="{BB962C8B-B14F-4D97-AF65-F5344CB8AC3E}">
        <p14:creationId xmlns:p14="http://schemas.microsoft.com/office/powerpoint/2010/main" val="683922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11E095-9D80-4810-A375-D297969A5FC6}" type="datetime1">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51ED3-2805-4291-90D8-80E5B3E64B6C}" type="slidenum">
              <a:rPr lang="en-US" smtClean="0"/>
              <a:pPr/>
              <a:t>‹#›</a:t>
            </a:fld>
            <a:endParaRPr lang="en-US"/>
          </a:p>
        </p:txBody>
      </p:sp>
    </p:spTree>
    <p:extLst>
      <p:ext uri="{BB962C8B-B14F-4D97-AF65-F5344CB8AC3E}">
        <p14:creationId xmlns:p14="http://schemas.microsoft.com/office/powerpoint/2010/main" val="3094171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F904B1-3A12-4780-B1D3-13F8694639EB}" type="datetime1">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51ED3-2805-4291-90D8-80E5B3E64B6C}" type="slidenum">
              <a:rPr lang="en-US" smtClean="0"/>
              <a:pPr/>
              <a:t>‹#›</a:t>
            </a:fld>
            <a:endParaRPr lang="en-US"/>
          </a:p>
        </p:txBody>
      </p:sp>
    </p:spTree>
    <p:extLst>
      <p:ext uri="{BB962C8B-B14F-4D97-AF65-F5344CB8AC3E}">
        <p14:creationId xmlns:p14="http://schemas.microsoft.com/office/powerpoint/2010/main" val="3126649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F542AA-A2AE-41A0-A1F0-8096ECBCE6B9}" type="datetime1">
              <a:rPr lang="en-US" smtClean="0"/>
              <a:t>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351ED3-2805-4291-90D8-80E5B3E64B6C}" type="slidenum">
              <a:rPr lang="en-US" smtClean="0"/>
              <a:pPr/>
              <a:t>‹#›</a:t>
            </a:fld>
            <a:endParaRPr lang="en-US"/>
          </a:p>
        </p:txBody>
      </p:sp>
    </p:spTree>
    <p:extLst>
      <p:ext uri="{BB962C8B-B14F-4D97-AF65-F5344CB8AC3E}">
        <p14:creationId xmlns:p14="http://schemas.microsoft.com/office/powerpoint/2010/main" val="368745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839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4799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E35A0C-9117-4DC1-85C8-8981934BD527}" type="datetime1">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51ED3-2805-4291-90D8-80E5B3E64B6C}" type="slidenum">
              <a:rPr lang="en-US" smtClean="0"/>
              <a:pPr/>
              <a:t>‹#›</a:t>
            </a:fld>
            <a:endParaRPr lang="en-US"/>
          </a:p>
        </p:txBody>
      </p:sp>
    </p:spTree>
    <p:extLst>
      <p:ext uri="{BB962C8B-B14F-4D97-AF65-F5344CB8AC3E}">
        <p14:creationId xmlns:p14="http://schemas.microsoft.com/office/powerpoint/2010/main" val="1871742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445F74-DB21-452F-B5AF-C862E7918F47}" type="datetime1">
              <a:rPr lang="en-US" smtClean="0"/>
              <a:t>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351ED3-2805-4291-90D8-80E5B3E64B6C}" type="slidenum">
              <a:rPr lang="en-US" smtClean="0"/>
              <a:pPr/>
              <a:t>‹#›</a:t>
            </a:fld>
            <a:endParaRPr lang="en-US"/>
          </a:p>
        </p:txBody>
      </p:sp>
    </p:spTree>
    <p:extLst>
      <p:ext uri="{BB962C8B-B14F-4D97-AF65-F5344CB8AC3E}">
        <p14:creationId xmlns:p14="http://schemas.microsoft.com/office/powerpoint/2010/main" val="4099273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01351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C59E10-2E0D-4C95-B846-575CCC0F2C0E}" type="datetime1">
              <a:rPr lang="en-US" smtClean="0"/>
              <a:t>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351ED3-2805-4291-90D8-80E5B3E64B6C}" type="slidenum">
              <a:rPr lang="en-US" smtClean="0"/>
              <a:pPr/>
              <a:t>‹#›</a:t>
            </a:fld>
            <a:endParaRPr lang="en-US"/>
          </a:p>
        </p:txBody>
      </p:sp>
    </p:spTree>
    <p:extLst>
      <p:ext uri="{BB962C8B-B14F-4D97-AF65-F5344CB8AC3E}">
        <p14:creationId xmlns:p14="http://schemas.microsoft.com/office/powerpoint/2010/main" val="377887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324826-CDB2-4BAD-B7B6-FF3DD82255B2}" type="datetime1">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51ED3-2805-4291-90D8-80E5B3E64B6C}" type="slidenum">
              <a:rPr lang="en-US" smtClean="0"/>
              <a:pPr/>
              <a:t>‹#›</a:t>
            </a:fld>
            <a:endParaRPr lang="en-US"/>
          </a:p>
        </p:txBody>
      </p:sp>
    </p:spTree>
    <p:extLst>
      <p:ext uri="{BB962C8B-B14F-4D97-AF65-F5344CB8AC3E}">
        <p14:creationId xmlns:p14="http://schemas.microsoft.com/office/powerpoint/2010/main" val="3476179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B4CAF0-8888-445F-AB10-7E00ECA2F360}" type="datetime1">
              <a:rPr lang="en-US" smtClean="0"/>
              <a:t>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351ED3-2805-4291-90D8-80E5B3E64B6C}" type="slidenum">
              <a:rPr lang="en-US" smtClean="0"/>
              <a:pPr/>
              <a:t>‹#›</a:t>
            </a:fld>
            <a:endParaRPr lang="en-US"/>
          </a:p>
        </p:txBody>
      </p:sp>
    </p:spTree>
    <p:extLst>
      <p:ext uri="{BB962C8B-B14F-4D97-AF65-F5344CB8AC3E}">
        <p14:creationId xmlns:p14="http://schemas.microsoft.com/office/powerpoint/2010/main" val="2110924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550F1C-E086-4E4C-8B4A-095E939B2CDD}" type="datetime1">
              <a:rPr lang="en-US" smtClean="0"/>
              <a:t>12/1/2021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15402565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greenplantsforgreenbuildings.org/resource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10000"/>
          </a:schemeClr>
        </a:solidFill>
        <a:effectLst/>
      </p:bgPr>
    </p:bg>
    <p:spTree>
      <p:nvGrpSpPr>
        <p:cNvPr id="1" name=""/>
        <p:cNvGrpSpPr/>
        <p:nvPr/>
      </p:nvGrpSpPr>
      <p:grpSpPr>
        <a:xfrm>
          <a:off x="0" y="0"/>
          <a:ext cx="0" cy="0"/>
          <a:chOff x="0" y="0"/>
          <a:chExt cx="0" cy="0"/>
        </a:xfrm>
      </p:grpSpPr>
      <p:pic>
        <p:nvPicPr>
          <p:cNvPr id="3" name="Picture 2" descr="A close up of a tree&#10;&#10;Description automatically generated">
            <a:extLst>
              <a:ext uri="{FF2B5EF4-FFF2-40B4-BE49-F238E27FC236}">
                <a16:creationId xmlns:a16="http://schemas.microsoft.com/office/drawing/2014/main" id="{B94B6F32-00B6-4FFE-96CF-CF3FB4F23303}"/>
              </a:ext>
            </a:extLst>
          </p:cNvPr>
          <p:cNvPicPr>
            <a:picLocks noChangeAspect="1"/>
          </p:cNvPicPr>
          <p:nvPr/>
        </p:nvPicPr>
        <p:blipFill>
          <a:blip r:embed="rId3"/>
          <a:stretch>
            <a:fillRect/>
          </a:stretch>
        </p:blipFill>
        <p:spPr>
          <a:xfrm>
            <a:off x="16763" y="0"/>
            <a:ext cx="12175237" cy="6858000"/>
          </a:xfrm>
          <a:prstGeom prst="rect">
            <a:avLst/>
          </a:prstGeom>
        </p:spPr>
      </p:pic>
      <p:sp>
        <p:nvSpPr>
          <p:cNvPr id="14" name="Title 13"/>
          <p:cNvSpPr>
            <a:spLocks noGrp="1"/>
          </p:cNvSpPr>
          <p:nvPr>
            <p:ph type="ctrTitle"/>
          </p:nvPr>
        </p:nvSpPr>
        <p:spPr>
          <a:xfrm>
            <a:off x="4785360" y="329846"/>
            <a:ext cx="7101840" cy="2651760"/>
          </a:xfrm>
          <a:solidFill>
            <a:schemeClr val="accent6">
              <a:lumMod val="60000"/>
              <a:lumOff val="40000"/>
              <a:alpha val="70000"/>
            </a:schemeClr>
          </a:solidFill>
        </p:spPr>
        <p:txBody>
          <a:bodyPr vert="horz" lIns="182880" tIns="182880" rIns="182880" bIns="182880" rtlCol="0" anchor="b">
            <a:normAutofit/>
          </a:bodyPr>
          <a:lstStyle/>
          <a:p>
            <a:r>
              <a:rPr lang="en-US" sz="7200" dirty="0">
                <a:latin typeface="+mn-lt"/>
              </a:rPr>
              <a:t>Living Walls with </a:t>
            </a:r>
            <a:br>
              <a:rPr lang="en-US" sz="7200" dirty="0">
                <a:latin typeface="+mn-lt"/>
              </a:rPr>
            </a:br>
            <a:r>
              <a:rPr lang="en-US" sz="7200" dirty="0">
                <a:latin typeface="+mn-lt"/>
              </a:rPr>
              <a:t>Case Studies</a:t>
            </a:r>
          </a:p>
        </p:txBody>
      </p:sp>
      <p:sp>
        <p:nvSpPr>
          <p:cNvPr id="17" name="TextBox 16"/>
          <p:cNvSpPr txBox="1"/>
          <p:nvPr/>
        </p:nvSpPr>
        <p:spPr>
          <a:xfrm>
            <a:off x="6858000" y="4495800"/>
            <a:ext cx="5361696" cy="1600438"/>
          </a:xfrm>
          <a:prstGeom prst="rect">
            <a:avLst/>
          </a:prstGeom>
          <a:solidFill>
            <a:schemeClr val="tx1">
              <a:lumMod val="75000"/>
              <a:lumOff val="25000"/>
              <a:alpha val="85000"/>
            </a:schemeClr>
          </a:solidFill>
        </p:spPr>
        <p:txBody>
          <a:bodyPr wrap="square" lIns="182880" tIns="182880" rIns="182880" bIns="182880" rtlCol="0">
            <a:spAutoFit/>
          </a:bodyPr>
          <a:lstStyle/>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prstClr val="black"/>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3756" y="4648200"/>
            <a:ext cx="2152844" cy="1147262"/>
          </a:xfrm>
          <a:prstGeom prst="rect">
            <a:avLst/>
          </a:prstGeom>
        </p:spPr>
      </p:pic>
      <p:sp>
        <p:nvSpPr>
          <p:cNvPr id="9" name="TextBox 8">
            <a:extLst>
              <a:ext uri="{FF2B5EF4-FFF2-40B4-BE49-F238E27FC236}">
                <a16:creationId xmlns:a16="http://schemas.microsoft.com/office/drawing/2014/main" id="{6EF80F89-E096-42C0-9974-D934453252CD}"/>
              </a:ext>
            </a:extLst>
          </p:cNvPr>
          <p:cNvSpPr txBox="1"/>
          <p:nvPr/>
        </p:nvSpPr>
        <p:spPr>
          <a:xfrm>
            <a:off x="8839200" y="6553200"/>
            <a:ext cx="3557200" cy="276999"/>
          </a:xfrm>
          <a:prstGeom prst="rect">
            <a:avLst/>
          </a:prstGeom>
          <a:noFill/>
        </p:spPr>
        <p:txBody>
          <a:bodyPr wrap="square" rtlCol="0">
            <a:spAutoFit/>
          </a:bodyPr>
          <a:lstStyle/>
          <a:p>
            <a:r>
              <a:rPr lang="en-US" dirty="0"/>
              <a:t>Photo: Furbish Co. </a:t>
            </a:r>
            <a:r>
              <a:rPr lang="en-US" dirty="0" err="1"/>
              <a:t>BioWall</a:t>
            </a:r>
            <a:r>
              <a:rPr lang="en-US" dirty="0"/>
              <a:t> Design Guide</a:t>
            </a:r>
          </a:p>
        </p:txBody>
      </p:sp>
    </p:spTree>
    <p:extLst>
      <p:ext uri="{BB962C8B-B14F-4D97-AF65-F5344CB8AC3E}">
        <p14:creationId xmlns:p14="http://schemas.microsoft.com/office/powerpoint/2010/main" val="4293237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edmonton international airport living walls">
            <a:extLst>
              <a:ext uri="{FF2B5EF4-FFF2-40B4-BE49-F238E27FC236}">
                <a16:creationId xmlns:a16="http://schemas.microsoft.com/office/drawing/2014/main" id="{4DAD506B-C239-4CC9-A5EA-41B8E68A6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38" b="9036"/>
          <a:stretch/>
        </p:blipFill>
        <p:spPr bwMode="auto">
          <a:xfrm>
            <a:off x="-50800" y="0"/>
            <a:ext cx="1231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AB49D4-673B-42B1-A48F-1334571D69E8}"/>
              </a:ext>
            </a:extLst>
          </p:cNvPr>
          <p:cNvSpPr txBox="1"/>
          <p:nvPr/>
        </p:nvSpPr>
        <p:spPr>
          <a:xfrm>
            <a:off x="7848600" y="6477000"/>
            <a:ext cx="4574238" cy="276999"/>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Edmonton International Airport; Green Over Grey, 2012</a:t>
            </a:r>
          </a:p>
        </p:txBody>
      </p:sp>
      <p:sp>
        <p:nvSpPr>
          <p:cNvPr id="8" name="Title 4">
            <a:extLst>
              <a:ext uri="{FF2B5EF4-FFF2-40B4-BE49-F238E27FC236}">
                <a16:creationId xmlns:a16="http://schemas.microsoft.com/office/drawing/2014/main" id="{187E0F56-3C0F-4659-9F30-1B8FB3C957C9}"/>
              </a:ext>
            </a:extLst>
          </p:cNvPr>
          <p:cNvSpPr txBox="1">
            <a:spLocks/>
          </p:cNvSpPr>
          <p:nvPr/>
        </p:nvSpPr>
        <p:spPr>
          <a:xfrm>
            <a:off x="916632" y="627534"/>
            <a:ext cx="6474768"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Fixed Hydroponic</a:t>
            </a:r>
          </a:p>
        </p:txBody>
      </p:sp>
    </p:spTree>
    <p:extLst>
      <p:ext uri="{BB962C8B-B14F-4D97-AF65-F5344CB8AC3E}">
        <p14:creationId xmlns:p14="http://schemas.microsoft.com/office/powerpoint/2010/main" val="473411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4150" r="13693" b="5736"/>
          <a:stretch/>
        </p:blipFill>
        <p:spPr bwMode="auto">
          <a:xfrm>
            <a:off x="1521" y="0"/>
            <a:ext cx="121904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4">
            <a:extLst>
              <a:ext uri="{FF2B5EF4-FFF2-40B4-BE49-F238E27FC236}">
                <a16:creationId xmlns:a16="http://schemas.microsoft.com/office/drawing/2014/main" id="{DC865198-1E28-4526-A73E-6AED4B11C532}"/>
              </a:ext>
            </a:extLst>
          </p:cNvPr>
          <p:cNvSpPr txBox="1">
            <a:spLocks/>
          </p:cNvSpPr>
          <p:nvPr/>
        </p:nvSpPr>
        <p:spPr>
          <a:xfrm>
            <a:off x="916632" y="627534"/>
            <a:ext cx="6474768"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Modular Hydroponic</a:t>
            </a:r>
          </a:p>
        </p:txBody>
      </p:sp>
      <p:sp>
        <p:nvSpPr>
          <p:cNvPr id="4" name="AutoShape 3">
            <a:extLst>
              <a:ext uri="{FF2B5EF4-FFF2-40B4-BE49-F238E27FC236}">
                <a16:creationId xmlns:a16="http://schemas.microsoft.com/office/drawing/2014/main" id="{D74D4320-D9E6-4CB6-A42D-48D7922907AF}"/>
              </a:ext>
            </a:extLst>
          </p:cNvPr>
          <p:cNvSpPr>
            <a:spLocks/>
          </p:cNvSpPr>
          <p:nvPr/>
        </p:nvSpPr>
        <p:spPr bwMode="auto">
          <a:xfrm>
            <a:off x="228600" y="6477000"/>
            <a:ext cx="2895600" cy="215900"/>
          </a:xfrm>
          <a:custGeom>
            <a:avLst/>
            <a:gdLst>
              <a:gd name="T0" fmla="*/ 1447800 w 21600"/>
              <a:gd name="T1" fmla="*/ 107950 h 21600"/>
              <a:gd name="T2" fmla="*/ 1447800 w 21600"/>
              <a:gd name="T3" fmla="*/ 107950 h 21600"/>
              <a:gd name="T4" fmla="*/ 1447800 w 21600"/>
              <a:gd name="T5" fmla="*/ 107950 h 21600"/>
              <a:gd name="T6" fmla="*/ 1447800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lstStyle/>
          <a:p>
            <a:pPr defTabSz="914400"/>
            <a:r>
              <a:rPr lang="en-US" sz="800" dirty="0">
                <a:solidFill>
                  <a:srgbClr val="FFFFFF"/>
                </a:solidFill>
                <a:latin typeface="Arial" pitchFamily="34" charset="0"/>
                <a:cs typeface="Arial" pitchFamily="34" charset="0"/>
                <a:sym typeface="Arial" pitchFamily="34" charset="0"/>
              </a:rPr>
              <a:t>Photo: </a:t>
            </a:r>
            <a:r>
              <a:rPr lang="en-US" sz="800" dirty="0" err="1">
                <a:solidFill>
                  <a:srgbClr val="FFFFFF"/>
                </a:solidFill>
                <a:latin typeface="Arial" pitchFamily="34" charset="0"/>
                <a:cs typeface="Arial" pitchFamily="34" charset="0"/>
                <a:sym typeface="Arial" pitchFamily="34" charset="0"/>
              </a:rPr>
              <a:t>McCaren</a:t>
            </a:r>
            <a:r>
              <a:rPr lang="en-US" sz="800" dirty="0">
                <a:solidFill>
                  <a:srgbClr val="FFFFFF"/>
                </a:solidFill>
                <a:latin typeface="Arial" pitchFamily="34" charset="0"/>
                <a:cs typeface="Arial" pitchFamily="34" charset="0"/>
                <a:sym typeface="Arial" pitchFamily="34" charset="0"/>
              </a:rPr>
              <a:t> Designs</a:t>
            </a:r>
            <a:endParaRPr lang="en-US" dirty="0"/>
          </a:p>
        </p:txBody>
      </p:sp>
    </p:spTree>
    <p:extLst>
      <p:ext uri="{BB962C8B-B14F-4D97-AF65-F5344CB8AC3E}">
        <p14:creationId xmlns:p14="http://schemas.microsoft.com/office/powerpoint/2010/main" val="150497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image41"/>
          <p:cNvPicPr>
            <a:picLocks noChangeAspect="1"/>
          </p:cNvPicPr>
          <p:nvPr/>
        </p:nvPicPr>
        <p:blipFill rotWithShape="1">
          <a:blip r:embed="rId3"/>
          <a:srcRect t="14437" b="43333"/>
          <a:stretch/>
        </p:blipFill>
        <p:spPr bwMode="auto">
          <a:xfrm>
            <a:off x="0" y="0"/>
            <a:ext cx="12179808" cy="6858000"/>
          </a:xfrm>
          <a:prstGeom prst="rect">
            <a:avLst/>
          </a:prstGeom>
          <a:noFill/>
          <a:ln w="9525">
            <a:noFill/>
            <a:miter lim="800000"/>
            <a:headEnd/>
            <a:tailEnd/>
          </a:ln>
        </p:spPr>
      </p:pic>
      <p:sp>
        <p:nvSpPr>
          <p:cNvPr id="54276" name="AutoShape 3"/>
          <p:cNvSpPr>
            <a:spLocks/>
          </p:cNvSpPr>
          <p:nvPr/>
        </p:nvSpPr>
        <p:spPr bwMode="auto">
          <a:xfrm>
            <a:off x="9829800" y="6477000"/>
            <a:ext cx="2895600" cy="215900"/>
          </a:xfrm>
          <a:custGeom>
            <a:avLst/>
            <a:gdLst>
              <a:gd name="T0" fmla="*/ 1447800 w 21600"/>
              <a:gd name="T1" fmla="*/ 107950 h 21600"/>
              <a:gd name="T2" fmla="*/ 1447800 w 21600"/>
              <a:gd name="T3" fmla="*/ 107950 h 21600"/>
              <a:gd name="T4" fmla="*/ 1447800 w 21600"/>
              <a:gd name="T5" fmla="*/ 107950 h 21600"/>
              <a:gd name="T6" fmla="*/ 1447800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lstStyle/>
          <a:p>
            <a:pPr defTabSz="914400"/>
            <a:r>
              <a:rPr lang="en-US" sz="800" dirty="0">
                <a:solidFill>
                  <a:srgbClr val="FFFFFF"/>
                </a:solidFill>
                <a:latin typeface="Arial" pitchFamily="34" charset="0"/>
                <a:cs typeface="Arial" pitchFamily="34" charset="0"/>
                <a:sym typeface="Arial" pitchFamily="34" charset="0"/>
              </a:rPr>
              <a:t>Photo Courtesy: Parker Interior </a:t>
            </a:r>
            <a:r>
              <a:rPr lang="en-US" sz="800" dirty="0" err="1">
                <a:solidFill>
                  <a:srgbClr val="FFFFFF"/>
                </a:solidFill>
                <a:latin typeface="Arial" pitchFamily="34" charset="0"/>
                <a:cs typeface="Arial" pitchFamily="34" charset="0"/>
                <a:sym typeface="Arial" pitchFamily="34" charset="0"/>
              </a:rPr>
              <a:t>Plantscape</a:t>
            </a:r>
            <a:endParaRPr lang="en-US" dirty="0"/>
          </a:p>
        </p:txBody>
      </p:sp>
      <p:sp>
        <p:nvSpPr>
          <p:cNvPr id="7" name="Title 4">
            <a:extLst>
              <a:ext uri="{FF2B5EF4-FFF2-40B4-BE49-F238E27FC236}">
                <a16:creationId xmlns:a16="http://schemas.microsoft.com/office/drawing/2014/main" id="{234D1FB3-35EC-4F5E-871B-076C11830AA9}"/>
              </a:ext>
            </a:extLst>
          </p:cNvPr>
          <p:cNvSpPr txBox="1">
            <a:spLocks/>
          </p:cNvSpPr>
          <p:nvPr/>
        </p:nvSpPr>
        <p:spPr>
          <a:xfrm>
            <a:off x="916632" y="627534"/>
            <a:ext cx="6474768"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Bio-filtration Hydroponic</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7F6BB5-BB4C-4D52-824B-8A1B72D69FD3}"/>
              </a:ext>
            </a:extLst>
          </p:cNvPr>
          <p:cNvPicPr/>
          <p:nvPr/>
        </p:nvPicPr>
        <p:blipFill rotWithShape="1">
          <a:blip r:embed="rId3"/>
          <a:srcRect l="25314" t="20227" r="25162" b="23078"/>
          <a:stretch/>
        </p:blipFill>
        <p:spPr bwMode="auto">
          <a:xfrm>
            <a:off x="-816" y="0"/>
            <a:ext cx="12269016" cy="6934200"/>
          </a:xfrm>
          <a:prstGeom prst="rect">
            <a:avLst/>
          </a:prstGeom>
          <a:ln>
            <a:noFill/>
          </a:ln>
          <a:extLst>
            <a:ext uri="{53640926-AAD7-44D8-BBD7-CCE9431645EC}">
              <a14:shadowObscured xmlns:a14="http://schemas.microsoft.com/office/drawing/2010/main"/>
            </a:ext>
          </a:extLst>
        </p:spPr>
      </p:pic>
      <p:sp>
        <p:nvSpPr>
          <p:cNvPr id="49154" name="AutoShape 2"/>
          <p:cNvSpPr>
            <a:spLocks/>
          </p:cNvSpPr>
          <p:nvPr/>
        </p:nvSpPr>
        <p:spPr bwMode="auto">
          <a:xfrm>
            <a:off x="10907712" y="6457950"/>
            <a:ext cx="1284288" cy="400050"/>
          </a:xfrm>
          <a:custGeom>
            <a:avLst/>
            <a:gdLst>
              <a:gd name="T0" fmla="*/ 642144 w 21600"/>
              <a:gd name="T1" fmla="*/ 200025 h 21600"/>
              <a:gd name="T2" fmla="*/ 642144 w 21600"/>
              <a:gd name="T3" fmla="*/ 200025 h 21600"/>
              <a:gd name="T4" fmla="*/ 642144 w 21600"/>
              <a:gd name="T5" fmla="*/ 200025 h 21600"/>
              <a:gd name="T6" fmla="*/ 642144 w 21600"/>
              <a:gd name="T7" fmla="*/ 2000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1000" dirty="0">
                <a:solidFill>
                  <a:schemeClr val="bg1"/>
                </a:solidFill>
                <a:latin typeface="Arial" pitchFamily="34" charset="0"/>
                <a:cs typeface="Arial" pitchFamily="34" charset="0"/>
                <a:sym typeface="Arial" pitchFamily="34" charset="0"/>
              </a:rPr>
              <a:t>Photo Courtesy: </a:t>
            </a:r>
            <a:endParaRPr lang="en-US" sz="1400" dirty="0">
              <a:solidFill>
                <a:schemeClr val="bg1"/>
              </a:solidFill>
              <a:latin typeface="Arial" pitchFamily="34" charset="0"/>
              <a:cs typeface="Arial" pitchFamily="34" charset="0"/>
              <a:sym typeface="Arial" pitchFamily="34" charset="0"/>
            </a:endParaRPr>
          </a:p>
          <a:p>
            <a:pPr defTabSz="914400"/>
            <a:r>
              <a:rPr lang="en-US" sz="1000" dirty="0">
                <a:solidFill>
                  <a:schemeClr val="bg1"/>
                </a:solidFill>
                <a:latin typeface="Arial" pitchFamily="34" charset="0"/>
                <a:cs typeface="Arial" pitchFamily="34" charset="0"/>
                <a:sym typeface="Arial" pitchFamily="34" charset="0"/>
              </a:rPr>
              <a:t>Woolly Pockets</a:t>
            </a:r>
            <a:endParaRPr lang="en-US" dirty="0">
              <a:solidFill>
                <a:schemeClr val="bg1"/>
              </a:solidFill>
            </a:endParaRPr>
          </a:p>
        </p:txBody>
      </p:sp>
      <p:sp>
        <p:nvSpPr>
          <p:cNvPr id="5" name="Title 4">
            <a:extLst>
              <a:ext uri="{FF2B5EF4-FFF2-40B4-BE49-F238E27FC236}">
                <a16:creationId xmlns:a16="http://schemas.microsoft.com/office/drawing/2014/main" id="{B28DD4DF-F9C1-4909-ACF0-E025503D9A93}"/>
              </a:ext>
            </a:extLst>
          </p:cNvPr>
          <p:cNvSpPr txBox="1">
            <a:spLocks/>
          </p:cNvSpPr>
          <p:nvPr/>
        </p:nvSpPr>
        <p:spPr>
          <a:xfrm>
            <a:off x="916632" y="627534"/>
            <a:ext cx="6474768"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Planted Pockets</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AutoShape 4"/>
          <p:cNvSpPr>
            <a:spLocks/>
          </p:cNvSpPr>
          <p:nvPr/>
        </p:nvSpPr>
        <p:spPr bwMode="auto">
          <a:xfrm>
            <a:off x="4683309" y="-3281492"/>
            <a:ext cx="4996385" cy="235488"/>
          </a:xfrm>
          <a:custGeom>
            <a:avLst/>
            <a:gdLst>
              <a:gd name="T0" fmla="*/ 2781300 w 21600"/>
              <a:gd name="T1" fmla="*/ 149280 h 21600"/>
              <a:gd name="T2" fmla="*/ 2781300 w 21600"/>
              <a:gd name="T3" fmla="*/ 149280 h 21600"/>
              <a:gd name="T4" fmla="*/ 2781300 w 21600"/>
              <a:gd name="T5" fmla="*/ 149280 h 21600"/>
              <a:gd name="T6" fmla="*/ 2781300 w 21600"/>
              <a:gd name="T7" fmla="*/ 14928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lstStyle/>
          <a:p>
            <a:pPr defTabSz="914400"/>
            <a:r>
              <a:rPr lang="en-US" sz="1400">
                <a:latin typeface="Arial" pitchFamily="34" charset="0"/>
                <a:cs typeface="Arial" pitchFamily="34" charset="0"/>
                <a:sym typeface="Arial" pitchFamily="34" charset="0"/>
              </a:rPr>
              <a:t>0</a:t>
            </a:r>
            <a:endParaRPr lang="en-US"/>
          </a:p>
        </p:txBody>
      </p:sp>
      <p:sp>
        <p:nvSpPr>
          <p:cNvPr id="44037" name="Title 1"/>
          <p:cNvSpPr>
            <a:spLocks noGrp="1"/>
          </p:cNvSpPr>
          <p:nvPr>
            <p:ph type="title"/>
          </p:nvPr>
        </p:nvSpPr>
        <p:spPr bwMode="auto">
          <a:xfrm>
            <a:off x="1981200" y="274638"/>
            <a:ext cx="2514600" cy="2087562"/>
          </a:xfrm>
          <a:noFill/>
          <a:ln>
            <a:miter lim="800000"/>
            <a:headEnd/>
            <a:tailEnd/>
          </a:ln>
        </p:spPr>
        <p:txBody>
          <a:bodyPr vert="horz" wrap="square" lIns="91440" tIns="45720" rIns="91440" bIns="45720" numCol="1" anchor="t" anchorCtr="0" compatLnSpc="1">
            <a:prstTxWarp prst="textNoShape">
              <a:avLst/>
            </a:prstTxWarp>
          </a:bodyPr>
          <a:lstStyle/>
          <a:p>
            <a:r>
              <a:rPr lang="en-US" sz="4000" dirty="0">
                <a:solidFill>
                  <a:srgbClr val="FFFFFF"/>
                </a:solidFill>
                <a:latin typeface="Arial" panose="020B0604020202020204" pitchFamily="34" charset="0"/>
                <a:cs typeface="Arial" panose="020B0604020202020204" pitchFamily="34" charset="0"/>
              </a:rPr>
              <a:t>Vertical </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Displays</a:t>
            </a:r>
          </a:p>
        </p:txBody>
      </p:sp>
      <p:pic>
        <p:nvPicPr>
          <p:cNvPr id="8" name="Picture 7">
            <a:extLst>
              <a:ext uri="{FF2B5EF4-FFF2-40B4-BE49-F238E27FC236}">
                <a16:creationId xmlns:a16="http://schemas.microsoft.com/office/drawing/2014/main" id="{F32794E4-DD93-4DF4-8BF2-89A8BCA5E414}"/>
              </a:ext>
            </a:extLst>
          </p:cNvPr>
          <p:cNvPicPr preferRelativeResize="0"/>
          <p:nvPr/>
        </p:nvPicPr>
        <p:blipFill rotWithShape="1">
          <a:blip r:embed="rId3"/>
          <a:srcRect l="22756" t="12821" r="20032" b="15668"/>
          <a:stretch/>
        </p:blipFill>
        <p:spPr bwMode="auto">
          <a:xfrm>
            <a:off x="20986" y="1533055"/>
            <a:ext cx="6227414" cy="532494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0194A8A-C250-4D58-95A4-3B5CF1F36D26}"/>
              </a:ext>
            </a:extLst>
          </p:cNvPr>
          <p:cNvPicPr/>
          <p:nvPr/>
        </p:nvPicPr>
        <p:blipFill rotWithShape="1">
          <a:blip r:embed="rId4">
            <a:extLst>
              <a:ext uri="{28A0092B-C50C-407E-A947-70E740481C1C}">
                <a14:useLocalDpi xmlns:a14="http://schemas.microsoft.com/office/drawing/2010/main" val="0"/>
              </a:ext>
            </a:extLst>
          </a:blip>
          <a:srcRect l="10480" t="12706" r="4928" b="3995"/>
          <a:stretch/>
        </p:blipFill>
        <p:spPr bwMode="auto">
          <a:xfrm>
            <a:off x="6248400" y="-20852"/>
            <a:ext cx="5943600" cy="6878852"/>
          </a:xfrm>
          <a:prstGeom prst="rect">
            <a:avLst/>
          </a:prstGeom>
          <a:noFill/>
          <a:ln>
            <a:noFill/>
          </a:ln>
          <a:extLst>
            <a:ext uri="{53640926-AAD7-44D8-BBD7-CCE9431645EC}">
              <a14:shadowObscured xmlns:a14="http://schemas.microsoft.com/office/drawing/2010/main"/>
            </a:ext>
          </a:extLst>
        </p:spPr>
      </p:pic>
      <p:sp>
        <p:nvSpPr>
          <p:cNvPr id="44035" name="AutoShape 5"/>
          <p:cNvSpPr>
            <a:spLocks/>
          </p:cNvSpPr>
          <p:nvPr/>
        </p:nvSpPr>
        <p:spPr bwMode="auto">
          <a:xfrm rot="-5400000">
            <a:off x="10412412" y="5002212"/>
            <a:ext cx="2733675" cy="215900"/>
          </a:xfrm>
          <a:custGeom>
            <a:avLst/>
            <a:gdLst>
              <a:gd name="T0" fmla="*/ 1366838 w 21600"/>
              <a:gd name="T1" fmla="*/ 107950 h 21600"/>
              <a:gd name="T2" fmla="*/ 1366838 w 21600"/>
              <a:gd name="T3" fmla="*/ 107950 h 21600"/>
              <a:gd name="T4" fmla="*/ 1366838 w 21600"/>
              <a:gd name="T5" fmla="*/ 107950 h 21600"/>
              <a:gd name="T6" fmla="*/ 1366838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800" dirty="0">
                <a:solidFill>
                  <a:schemeClr val="bg1"/>
                </a:solidFill>
                <a:latin typeface="Arial" pitchFamily="34" charset="0"/>
                <a:cs typeface="Arial" pitchFamily="34" charset="0"/>
                <a:sym typeface="Arial" pitchFamily="34" charset="0"/>
              </a:rPr>
              <a:t>Photo Courtesy: Architectural Supplements</a:t>
            </a:r>
            <a:endParaRPr lang="en-US" dirty="0">
              <a:solidFill>
                <a:schemeClr val="bg1"/>
              </a:solidFill>
            </a:endParaRPr>
          </a:p>
        </p:txBody>
      </p:sp>
      <p:sp>
        <p:nvSpPr>
          <p:cNvPr id="2" name="Rectangle 1">
            <a:extLst>
              <a:ext uri="{FF2B5EF4-FFF2-40B4-BE49-F238E27FC236}">
                <a16:creationId xmlns:a16="http://schemas.microsoft.com/office/drawing/2014/main" id="{773927BE-6FF6-4764-8CC8-83D5273DC2B6}"/>
              </a:ext>
            </a:extLst>
          </p:cNvPr>
          <p:cNvSpPr/>
          <p:nvPr/>
        </p:nvSpPr>
        <p:spPr>
          <a:xfrm>
            <a:off x="0" y="-39129"/>
            <a:ext cx="6248400" cy="1572184"/>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4">
            <a:extLst>
              <a:ext uri="{FF2B5EF4-FFF2-40B4-BE49-F238E27FC236}">
                <a16:creationId xmlns:a16="http://schemas.microsoft.com/office/drawing/2014/main" id="{454B33AC-32A7-499F-B685-22D032D2C923}"/>
              </a:ext>
            </a:extLst>
          </p:cNvPr>
          <p:cNvSpPr txBox="1">
            <a:spLocks/>
          </p:cNvSpPr>
          <p:nvPr/>
        </p:nvSpPr>
        <p:spPr>
          <a:xfrm>
            <a:off x="381000" y="274638"/>
            <a:ext cx="5867400"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Vertical Displays</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
          <p:cNvSpPr>
            <a:spLocks/>
          </p:cNvSpPr>
          <p:nvPr/>
        </p:nvSpPr>
        <p:spPr bwMode="auto">
          <a:xfrm>
            <a:off x="9677400" y="6367464"/>
            <a:ext cx="990600" cy="249237"/>
          </a:xfrm>
          <a:custGeom>
            <a:avLst/>
            <a:gdLst>
              <a:gd name="T0" fmla="*/ 495300 w 21600"/>
              <a:gd name="T1" fmla="*/ 124619 h 21600"/>
              <a:gd name="T2" fmla="*/ 495300 w 21600"/>
              <a:gd name="T3" fmla="*/ 124619 h 21600"/>
              <a:gd name="T4" fmla="*/ 495300 w 21600"/>
              <a:gd name="T5" fmla="*/ 124619 h 21600"/>
              <a:gd name="T6" fmla="*/ 495300 w 21600"/>
              <a:gd name="T7" fmla="*/ 1246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nchor="ctr"/>
          <a:lstStyle/>
          <a:p>
            <a:pPr algn="r" defTabSz="914400"/>
            <a:fld id="{9EE00462-93BA-4A13-A96A-1591C3ECA3D6}" type="slidenum">
              <a:rPr lang="en-US" sz="1100">
                <a:solidFill>
                  <a:srgbClr val="FFFFFF"/>
                </a:solidFill>
                <a:latin typeface="Arial" pitchFamily="34" charset="0"/>
                <a:cs typeface="Arial" pitchFamily="34" charset="0"/>
                <a:sym typeface="Arial" pitchFamily="34" charset="0"/>
              </a:rPr>
              <a:pPr algn="r" defTabSz="914400"/>
              <a:t>15</a:t>
            </a:fld>
            <a:endParaRPr lang="en-US"/>
          </a:p>
        </p:txBody>
      </p:sp>
      <p:pic>
        <p:nvPicPr>
          <p:cNvPr id="51203" name="Picture 3" descr="image38"/>
          <p:cNvPicPr>
            <a:picLocks noChangeAspect="1"/>
          </p:cNvPicPr>
          <p:nvPr/>
        </p:nvPicPr>
        <p:blipFill rotWithShape="1">
          <a:blip r:embed="rId3"/>
          <a:srcRect l="-1" r="89" b="19583"/>
          <a:stretch/>
        </p:blipFill>
        <p:spPr bwMode="auto">
          <a:xfrm>
            <a:off x="0" y="-119064"/>
            <a:ext cx="12192000" cy="6977064"/>
          </a:xfrm>
          <a:prstGeom prst="rect">
            <a:avLst/>
          </a:prstGeom>
          <a:noFill/>
          <a:ln w="9525">
            <a:noFill/>
            <a:miter lim="800000"/>
            <a:headEnd/>
            <a:tailEnd/>
          </a:ln>
        </p:spPr>
      </p:pic>
      <p:sp>
        <p:nvSpPr>
          <p:cNvPr id="7" name="Title 4">
            <a:extLst>
              <a:ext uri="{FF2B5EF4-FFF2-40B4-BE49-F238E27FC236}">
                <a16:creationId xmlns:a16="http://schemas.microsoft.com/office/drawing/2014/main" id="{137EC3C5-C7AB-460D-AC6B-EF7584EADB6C}"/>
              </a:ext>
            </a:extLst>
          </p:cNvPr>
          <p:cNvSpPr txBox="1">
            <a:spLocks/>
          </p:cNvSpPr>
          <p:nvPr/>
        </p:nvSpPr>
        <p:spPr>
          <a:xfrm>
            <a:off x="685800" y="551334"/>
            <a:ext cx="6474768"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Engineered Modular</a:t>
            </a:r>
          </a:p>
        </p:txBody>
      </p:sp>
      <p:sp>
        <p:nvSpPr>
          <p:cNvPr id="8" name="AutoShape 2">
            <a:extLst>
              <a:ext uri="{FF2B5EF4-FFF2-40B4-BE49-F238E27FC236}">
                <a16:creationId xmlns:a16="http://schemas.microsoft.com/office/drawing/2014/main" id="{9C64BF0E-F9EA-4DF6-985B-C40F454CF66C}"/>
              </a:ext>
            </a:extLst>
          </p:cNvPr>
          <p:cNvSpPr>
            <a:spLocks/>
          </p:cNvSpPr>
          <p:nvPr/>
        </p:nvSpPr>
        <p:spPr bwMode="auto">
          <a:xfrm>
            <a:off x="9530556" y="6492082"/>
            <a:ext cx="1284288" cy="400050"/>
          </a:xfrm>
          <a:custGeom>
            <a:avLst/>
            <a:gdLst>
              <a:gd name="T0" fmla="*/ 642144 w 21600"/>
              <a:gd name="T1" fmla="*/ 200025 h 21600"/>
              <a:gd name="T2" fmla="*/ 642144 w 21600"/>
              <a:gd name="T3" fmla="*/ 200025 h 21600"/>
              <a:gd name="T4" fmla="*/ 642144 w 21600"/>
              <a:gd name="T5" fmla="*/ 200025 h 21600"/>
              <a:gd name="T6" fmla="*/ 642144 w 21600"/>
              <a:gd name="T7" fmla="*/ 2000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1000" dirty="0">
                <a:solidFill>
                  <a:schemeClr val="bg1"/>
                </a:solidFill>
                <a:latin typeface="Arial" pitchFamily="34" charset="0"/>
                <a:cs typeface="Arial" pitchFamily="34" charset="0"/>
                <a:sym typeface="Arial" pitchFamily="34" charset="0"/>
              </a:rPr>
              <a:t>Photo Courtesy: </a:t>
            </a:r>
            <a:endParaRPr lang="en-US" sz="1400" dirty="0">
              <a:solidFill>
                <a:schemeClr val="bg1"/>
              </a:solidFill>
              <a:latin typeface="Arial" pitchFamily="34" charset="0"/>
              <a:cs typeface="Arial" pitchFamily="34" charset="0"/>
              <a:sym typeface="Arial" pitchFamily="34" charset="0"/>
            </a:endParaRPr>
          </a:p>
          <a:p>
            <a:pPr defTabSz="914400"/>
            <a:r>
              <a:rPr lang="en-US" sz="1000" dirty="0">
                <a:solidFill>
                  <a:schemeClr val="bg1"/>
                </a:solidFill>
                <a:latin typeface="Arial" pitchFamily="34" charset="0"/>
                <a:cs typeface="Arial" pitchFamily="34" charset="0"/>
                <a:sym typeface="Arial" pitchFamily="34" charset="0"/>
              </a:rPr>
              <a:t>Plant Connection</a:t>
            </a:r>
            <a:endParaRPr lang="en-US" dirty="0">
              <a:solidFill>
                <a:schemeClr val="bg1"/>
              </a:solidFill>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p:cNvSpPr>
          <p:nvPr/>
        </p:nvSpPr>
        <p:spPr bwMode="auto">
          <a:xfrm>
            <a:off x="9677400" y="6367464"/>
            <a:ext cx="990600" cy="249237"/>
          </a:xfrm>
          <a:custGeom>
            <a:avLst/>
            <a:gdLst>
              <a:gd name="T0" fmla="*/ 495300 w 21600"/>
              <a:gd name="T1" fmla="*/ 124619 h 21600"/>
              <a:gd name="T2" fmla="*/ 495300 w 21600"/>
              <a:gd name="T3" fmla="*/ 124619 h 21600"/>
              <a:gd name="T4" fmla="*/ 495300 w 21600"/>
              <a:gd name="T5" fmla="*/ 124619 h 21600"/>
              <a:gd name="T6" fmla="*/ 495300 w 21600"/>
              <a:gd name="T7" fmla="*/ 1246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nchor="ctr"/>
          <a:lstStyle/>
          <a:p>
            <a:pPr algn="r" defTabSz="914400"/>
            <a:fld id="{6D7837B3-3380-4E23-979E-700CBBFA1C43}" type="slidenum">
              <a:rPr lang="en-US" sz="1100">
                <a:solidFill>
                  <a:srgbClr val="FFFFFF"/>
                </a:solidFill>
                <a:latin typeface="Arial" pitchFamily="34" charset="0"/>
                <a:cs typeface="Arial" pitchFamily="34" charset="0"/>
                <a:sym typeface="Arial" pitchFamily="34" charset="0"/>
              </a:rPr>
              <a:pPr algn="r" defTabSz="914400"/>
              <a:t>16</a:t>
            </a:fld>
            <a:endParaRPr lang="en-US"/>
          </a:p>
        </p:txBody>
      </p:sp>
      <p:pic>
        <p:nvPicPr>
          <p:cNvPr id="50179" name="Picture 3" descr="image37"/>
          <p:cNvPicPr>
            <a:picLocks noChangeAspect="1"/>
          </p:cNvPicPr>
          <p:nvPr/>
        </p:nvPicPr>
        <p:blipFill rotWithShape="1">
          <a:blip r:embed="rId3"/>
          <a:srcRect l="165" t="10780" r="-511"/>
          <a:stretch/>
        </p:blipFill>
        <p:spPr bwMode="auto">
          <a:xfrm>
            <a:off x="0" y="0"/>
            <a:ext cx="12268200" cy="6937800"/>
          </a:xfrm>
          <a:prstGeom prst="rect">
            <a:avLst/>
          </a:prstGeom>
          <a:noFill/>
          <a:ln w="9525">
            <a:noFill/>
            <a:miter lim="800000"/>
            <a:headEnd/>
            <a:tailEnd/>
          </a:ln>
        </p:spPr>
      </p:pic>
      <p:sp>
        <p:nvSpPr>
          <p:cNvPr id="5" name="Title 4">
            <a:extLst>
              <a:ext uri="{FF2B5EF4-FFF2-40B4-BE49-F238E27FC236}">
                <a16:creationId xmlns:a16="http://schemas.microsoft.com/office/drawing/2014/main" id="{F43AAB02-BAED-48B8-AC15-6786CF0C0400}"/>
              </a:ext>
            </a:extLst>
          </p:cNvPr>
          <p:cNvSpPr txBox="1">
            <a:spLocks/>
          </p:cNvSpPr>
          <p:nvPr/>
        </p:nvSpPr>
        <p:spPr>
          <a:xfrm>
            <a:off x="609600" y="533400"/>
            <a:ext cx="7924800"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Engineered Modular - Exterior</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E5C08C-194C-41A3-9063-4B25C22FF556}"/>
              </a:ext>
            </a:extLst>
          </p:cNvPr>
          <p:cNvPicPr preferRelativeResize="0"/>
          <p:nvPr/>
        </p:nvPicPr>
        <p:blipFill rotWithShape="1">
          <a:blip r:embed="rId3"/>
          <a:srcRect l="34455" t="22167" r="34334" b="24217"/>
          <a:stretch/>
        </p:blipFill>
        <p:spPr bwMode="auto">
          <a:xfrm>
            <a:off x="-27432" y="0"/>
            <a:ext cx="12246864" cy="6858000"/>
          </a:xfrm>
          <a:prstGeom prst="rect">
            <a:avLst/>
          </a:prstGeom>
          <a:ln>
            <a:noFill/>
          </a:ln>
          <a:extLst>
            <a:ext uri="{53640926-AAD7-44D8-BBD7-CCE9431645EC}">
              <a14:shadowObscured xmlns:a14="http://schemas.microsoft.com/office/drawing/2010/main"/>
            </a:ext>
          </a:extLst>
        </p:spPr>
      </p:pic>
      <p:sp>
        <p:nvSpPr>
          <p:cNvPr id="7" name="Title 4">
            <a:extLst>
              <a:ext uri="{FF2B5EF4-FFF2-40B4-BE49-F238E27FC236}">
                <a16:creationId xmlns:a16="http://schemas.microsoft.com/office/drawing/2014/main" id="{7B76C24A-EC06-4079-9E87-7270D8B045E6}"/>
              </a:ext>
            </a:extLst>
          </p:cNvPr>
          <p:cNvSpPr txBox="1">
            <a:spLocks/>
          </p:cNvSpPr>
          <p:nvPr/>
        </p:nvSpPr>
        <p:spPr>
          <a:xfrm>
            <a:off x="609600" y="533400"/>
            <a:ext cx="7924800"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Trellised Walls</a:t>
            </a:r>
          </a:p>
        </p:txBody>
      </p:sp>
      <p:sp>
        <p:nvSpPr>
          <p:cNvPr id="4" name="AutoShape 2">
            <a:extLst>
              <a:ext uri="{FF2B5EF4-FFF2-40B4-BE49-F238E27FC236}">
                <a16:creationId xmlns:a16="http://schemas.microsoft.com/office/drawing/2014/main" id="{10EEDF9B-DB00-43C2-B2EE-2B6D7CD22BE7}"/>
              </a:ext>
            </a:extLst>
          </p:cNvPr>
          <p:cNvSpPr>
            <a:spLocks/>
          </p:cNvSpPr>
          <p:nvPr/>
        </p:nvSpPr>
        <p:spPr bwMode="auto">
          <a:xfrm>
            <a:off x="228600" y="6324600"/>
            <a:ext cx="2382837" cy="215900"/>
          </a:xfrm>
          <a:custGeom>
            <a:avLst/>
            <a:gdLst>
              <a:gd name="T0" fmla="*/ 1191419 w 21600"/>
              <a:gd name="T1" fmla="*/ 107950 h 21600"/>
              <a:gd name="T2" fmla="*/ 1191419 w 21600"/>
              <a:gd name="T3" fmla="*/ 107950 h 21600"/>
              <a:gd name="T4" fmla="*/ 1191419 w 21600"/>
              <a:gd name="T5" fmla="*/ 107950 h 21600"/>
              <a:gd name="T6" fmla="*/ 1191419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800" dirty="0">
                <a:solidFill>
                  <a:srgbClr val="FFFFFF"/>
                </a:solidFill>
                <a:latin typeface="Arial" pitchFamily="34" charset="0"/>
                <a:cs typeface="Arial" pitchFamily="34" charset="0"/>
                <a:sym typeface="Arial" pitchFamily="34" charset="0"/>
              </a:rPr>
              <a:t>Photo Courtesy: </a:t>
            </a:r>
            <a:r>
              <a:rPr lang="en-US" sz="800" dirty="0" err="1">
                <a:solidFill>
                  <a:srgbClr val="FFFFFF"/>
                </a:solidFill>
                <a:latin typeface="Arial" pitchFamily="34" charset="0"/>
                <a:cs typeface="Arial" pitchFamily="34" charset="0"/>
                <a:sym typeface="Arial" pitchFamily="34" charset="0"/>
              </a:rPr>
              <a:t>McCaren</a:t>
            </a:r>
            <a:r>
              <a:rPr lang="en-US" sz="800" dirty="0">
                <a:solidFill>
                  <a:srgbClr val="FFFFFF"/>
                </a:solidFill>
                <a:latin typeface="Arial" pitchFamily="34" charset="0"/>
                <a:cs typeface="Arial" pitchFamily="34" charset="0"/>
                <a:sym typeface="Arial" pitchFamily="34" charset="0"/>
              </a:rPr>
              <a:t> Designs.</a:t>
            </a:r>
            <a:endParaRPr lang="en-US" dirty="0"/>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97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30AAD6-81AC-4051-B2FE-C62636E4761A}"/>
              </a:ext>
            </a:extLst>
          </p:cNvPr>
          <p:cNvSpPr/>
          <p:nvPr/>
        </p:nvSpPr>
        <p:spPr>
          <a:xfrm>
            <a:off x="0" y="-39129"/>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691" name="Picture 5"/>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6984" y="-77483"/>
            <a:ext cx="8685016" cy="697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E8AABDD-DBEB-41EC-92E9-F3F169CB1AAC}"/>
              </a:ext>
            </a:extLst>
          </p:cNvPr>
          <p:cNvSpPr/>
          <p:nvPr/>
        </p:nvSpPr>
        <p:spPr>
          <a:xfrm>
            <a:off x="533400" y="762000"/>
            <a:ext cx="2211696" cy="1446550"/>
          </a:xfrm>
          <a:prstGeom prst="rect">
            <a:avLst/>
          </a:prstGeom>
        </p:spPr>
        <p:txBody>
          <a:bodyPr wrap="none">
            <a:spAutoFit/>
          </a:bodyPr>
          <a:lstStyle/>
          <a:p>
            <a:pPr fontAlgn="auto">
              <a:spcAft>
                <a:spcPts val="0"/>
              </a:spcAft>
            </a:pPr>
            <a:r>
              <a:rPr lang="en-GB" sz="4400" dirty="0">
                <a:solidFill>
                  <a:schemeClr val="bg1"/>
                </a:solidFill>
                <a:latin typeface="+mj-lt"/>
                <a:cs typeface="Arial" panose="020B0604020202020204" pitchFamily="34" charset="0"/>
              </a:rPr>
              <a:t>Trellised</a:t>
            </a:r>
            <a:r>
              <a:rPr lang="en-GB" sz="4400" dirty="0">
                <a:solidFill>
                  <a:schemeClr val="bg1"/>
                </a:solidFill>
                <a:latin typeface="+mj-lt"/>
              </a:rPr>
              <a:t> </a:t>
            </a:r>
          </a:p>
          <a:p>
            <a:pPr fontAlgn="auto">
              <a:spcAft>
                <a:spcPts val="0"/>
              </a:spcAft>
            </a:pPr>
            <a:r>
              <a:rPr lang="en-GB" sz="4400" dirty="0">
                <a:solidFill>
                  <a:schemeClr val="bg1"/>
                </a:solidFill>
                <a:latin typeface="+mj-lt"/>
              </a:rPr>
              <a:t>Walls</a:t>
            </a:r>
          </a:p>
        </p:txBody>
      </p:sp>
      <p:sp>
        <p:nvSpPr>
          <p:cNvPr id="2" name="TextBox 1">
            <a:extLst>
              <a:ext uri="{FF2B5EF4-FFF2-40B4-BE49-F238E27FC236}">
                <a16:creationId xmlns:a16="http://schemas.microsoft.com/office/drawing/2014/main" id="{B3C018D7-6A7C-40BC-9FE5-E15496A75ED3}"/>
              </a:ext>
            </a:extLst>
          </p:cNvPr>
          <p:cNvSpPr txBox="1"/>
          <p:nvPr/>
        </p:nvSpPr>
        <p:spPr>
          <a:xfrm>
            <a:off x="152400" y="6243935"/>
            <a:ext cx="3276600" cy="461665"/>
          </a:xfrm>
          <a:prstGeom prst="rect">
            <a:avLst/>
          </a:prstGeom>
          <a:noFill/>
        </p:spPr>
        <p:txBody>
          <a:bodyPr wrap="square" rtlCol="0">
            <a:spAutoFit/>
          </a:bodyPr>
          <a:lstStyle/>
          <a:p>
            <a:r>
              <a:rPr lang="en-US" altLang="en-US" dirty="0">
                <a:solidFill>
                  <a:schemeClr val="bg1"/>
                </a:solidFill>
              </a:rPr>
              <a:t>Photo: </a:t>
            </a:r>
            <a:r>
              <a:rPr lang="en-US" altLang="en-US" sz="1000" dirty="0" err="1">
                <a:solidFill>
                  <a:schemeClr val="bg1"/>
                </a:solidFill>
              </a:rPr>
              <a:t>GreenScreen</a:t>
            </a:r>
            <a:r>
              <a:rPr lang="en-US" altLang="en-US" dirty="0">
                <a:solidFill>
                  <a:schemeClr val="bg1"/>
                </a:solidFill>
              </a:rPr>
              <a:t> at Universal Studios, CA.</a:t>
            </a:r>
          </a:p>
          <a:p>
            <a:endParaRPr lang="en-US" dirty="0">
              <a:solidFill>
                <a:schemeClr val="bg1"/>
              </a:solidFill>
            </a:endParaRPr>
          </a:p>
        </p:txBody>
      </p:sp>
    </p:spTree>
    <p:extLst>
      <p:ext uri="{BB962C8B-B14F-4D97-AF65-F5344CB8AC3E}">
        <p14:creationId xmlns:p14="http://schemas.microsoft.com/office/powerpoint/2010/main" val="3324421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living moss wall &amp;nbsp;| &amp;nbsp;Whole Foods Austin &amp;nbsp;| &amp;nbsp;2013 ">
            <a:extLst>
              <a:ext uri="{FF2B5EF4-FFF2-40B4-BE49-F238E27FC236}">
                <a16:creationId xmlns:a16="http://schemas.microsoft.com/office/drawing/2014/main" id="{6C9DAC99-5E9E-4B14-9030-052BA2D4B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
            <a:ext cx="12397931" cy="690372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4">
            <a:extLst>
              <a:ext uri="{FF2B5EF4-FFF2-40B4-BE49-F238E27FC236}">
                <a16:creationId xmlns:a16="http://schemas.microsoft.com/office/drawing/2014/main" id="{2B2E561B-4ACB-4F94-BFD5-B133D5E76B56}"/>
              </a:ext>
            </a:extLst>
          </p:cNvPr>
          <p:cNvSpPr txBox="1">
            <a:spLocks/>
          </p:cNvSpPr>
          <p:nvPr/>
        </p:nvSpPr>
        <p:spPr>
          <a:xfrm>
            <a:off x="609600" y="533400"/>
            <a:ext cx="7924800"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Moss Walls</a:t>
            </a:r>
          </a:p>
        </p:txBody>
      </p:sp>
      <p:sp>
        <p:nvSpPr>
          <p:cNvPr id="2" name="TextBox 1">
            <a:extLst>
              <a:ext uri="{FF2B5EF4-FFF2-40B4-BE49-F238E27FC236}">
                <a16:creationId xmlns:a16="http://schemas.microsoft.com/office/drawing/2014/main" id="{EC05CEAE-39F0-4408-9825-AB4BEDA30021}"/>
              </a:ext>
            </a:extLst>
          </p:cNvPr>
          <p:cNvSpPr txBox="1"/>
          <p:nvPr/>
        </p:nvSpPr>
        <p:spPr>
          <a:xfrm>
            <a:off x="990600" y="6324600"/>
            <a:ext cx="3200400" cy="646331"/>
          </a:xfrm>
          <a:prstGeom prst="rect">
            <a:avLst/>
          </a:prstGeom>
          <a:noFill/>
        </p:spPr>
        <p:txBody>
          <a:bodyPr wrap="square" rtlCol="0">
            <a:spAutoFit/>
          </a:bodyPr>
          <a:lstStyle/>
          <a:p>
            <a:r>
              <a:rPr lang="en-US" dirty="0"/>
              <a:t>Photo: Monique </a:t>
            </a:r>
            <a:r>
              <a:rPr lang="en-US" dirty="0" err="1"/>
              <a:t>Capanelli</a:t>
            </a:r>
            <a:r>
              <a:rPr lang="en-US" dirty="0"/>
              <a:t>, </a:t>
            </a:r>
          </a:p>
          <a:p>
            <a:r>
              <a:rPr lang="en-US" dirty="0"/>
              <a:t>Whole Foods, Austin, TX </a:t>
            </a:r>
          </a:p>
          <a:p>
            <a:endParaRPr lang="en-US" dirty="0"/>
          </a:p>
        </p:txBody>
      </p:sp>
    </p:spTree>
    <p:extLst>
      <p:ext uri="{BB962C8B-B14F-4D97-AF65-F5344CB8AC3E}">
        <p14:creationId xmlns:p14="http://schemas.microsoft.com/office/powerpoint/2010/main" val="1476653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5240"/>
          <a:stretch/>
        </p:blipFill>
        <p:spPr bwMode="auto">
          <a:xfrm>
            <a:off x="0" y="-4689"/>
            <a:ext cx="12310140" cy="68580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4" name="Title 1"/>
          <p:cNvSpPr txBox="1">
            <a:spLocks/>
          </p:cNvSpPr>
          <p:nvPr/>
        </p:nvSpPr>
        <p:spPr>
          <a:xfrm>
            <a:off x="914400" y="381000"/>
            <a:ext cx="6858000" cy="1066800"/>
          </a:xfrm>
          <a:prstGeom prst="rect">
            <a:avLst/>
          </a:prstGeom>
          <a:solidFill>
            <a:schemeClr val="tx1">
              <a:lumMod val="75000"/>
              <a:lumOff val="25000"/>
              <a:alpha val="75000"/>
            </a:schemeClr>
          </a:solidFill>
        </p:spPr>
        <p:txBody>
          <a:bodyPr lIns="182880" tIns="91440" rIns="0" bIns="0"/>
          <a:lstStyle/>
          <a:p>
            <a:pPr>
              <a:lnSpc>
                <a:spcPct val="85000"/>
              </a:lnSpc>
              <a:spcBef>
                <a:spcPct val="0"/>
              </a:spcBef>
              <a:defRPr/>
            </a:pPr>
            <a:r>
              <a:rPr lang="en-US" sz="6600" spc="-50" dirty="0">
                <a:solidFill>
                  <a:schemeClr val="bg1"/>
                </a:solidFill>
                <a:latin typeface="+mj-lt"/>
                <a:ea typeface="+mj-ea"/>
                <a:cs typeface="+mj-cs"/>
              </a:rPr>
              <a:t>Course</a:t>
            </a:r>
            <a:r>
              <a:rPr lang="en-US" sz="4800" spc="-50" dirty="0">
                <a:solidFill>
                  <a:schemeClr val="bg1"/>
                </a:solidFill>
                <a:latin typeface="+mj-lt"/>
                <a:ea typeface="+mj-ea"/>
                <a:cs typeface="+mj-cs"/>
              </a:rPr>
              <a:t> </a:t>
            </a:r>
            <a:r>
              <a:rPr lang="en-US" sz="6600" spc="-50" dirty="0">
                <a:solidFill>
                  <a:schemeClr val="bg1"/>
                </a:solidFill>
                <a:latin typeface="+mj-lt"/>
                <a:ea typeface="+mj-ea"/>
                <a:cs typeface="+mj-cs"/>
              </a:rPr>
              <a:t>Description</a:t>
            </a:r>
          </a:p>
        </p:txBody>
      </p:sp>
      <p:sp>
        <p:nvSpPr>
          <p:cNvPr id="5" name="TextBox 4"/>
          <p:cNvSpPr txBox="1"/>
          <p:nvPr/>
        </p:nvSpPr>
        <p:spPr>
          <a:xfrm>
            <a:off x="914400" y="1600200"/>
            <a:ext cx="6324600" cy="2677656"/>
          </a:xfrm>
          <a:prstGeom prst="rect">
            <a:avLst/>
          </a:prstGeom>
          <a:solidFill>
            <a:schemeClr val="tx1">
              <a:lumMod val="75000"/>
              <a:lumOff val="25000"/>
              <a:alpha val="75000"/>
            </a:schemeClr>
          </a:solidFill>
        </p:spPr>
        <p:txBody>
          <a:bodyPr wrap="square" lIns="182880" tIns="91440" rIns="91440" bIns="0" rtlCol="0">
            <a:spAutoFit/>
          </a:bodyPr>
          <a:lstStyle/>
          <a:p>
            <a:endParaRPr lang="en-US" sz="1400" dirty="0">
              <a:solidFill>
                <a:schemeClr val="bg1"/>
              </a:solidFill>
            </a:endParaRPr>
          </a:p>
          <a:p>
            <a:r>
              <a:rPr lang="en-US" sz="2000" dirty="0">
                <a:solidFill>
                  <a:schemeClr val="bg1"/>
                </a:solidFill>
                <a:latin typeface="+mn-lt"/>
              </a:rPr>
              <a:t>This program gives participants an understanding of the use of different living walls systems both indoors and out, and in various climates. Attendees will discover the design considerations and positive effects of living walls on the built environment; and explore case studies of a variety of living walls systems and their performance after installation.</a:t>
            </a:r>
          </a:p>
          <a:p>
            <a:endParaRPr lang="en-US" sz="1400"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7B7C8F0-FBE0-4FC4-B198-2E2FEC9CC001}"/>
              </a:ext>
            </a:extLst>
          </p:cNvPr>
          <p:cNvSpPr txBox="1"/>
          <p:nvPr/>
        </p:nvSpPr>
        <p:spPr>
          <a:xfrm>
            <a:off x="9677400" y="6504801"/>
            <a:ext cx="3557200" cy="276999"/>
          </a:xfrm>
          <a:prstGeom prst="rect">
            <a:avLst/>
          </a:prstGeom>
          <a:noFill/>
        </p:spPr>
        <p:txBody>
          <a:bodyPr wrap="square" rtlCol="0">
            <a:spAutoFit/>
          </a:bodyPr>
          <a:lstStyle/>
          <a:p>
            <a:r>
              <a:rPr lang="en-US" dirty="0"/>
              <a:t>Photo Courtesy- McCaren Designs</a:t>
            </a:r>
          </a:p>
        </p:txBody>
      </p:sp>
    </p:spTree>
    <p:extLst>
      <p:ext uri="{BB962C8B-B14F-4D97-AF65-F5344CB8AC3E}">
        <p14:creationId xmlns:p14="http://schemas.microsoft.com/office/powerpoint/2010/main" val="2738974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26">
            <a:extLst>
              <a:ext uri="{FF2B5EF4-FFF2-40B4-BE49-F238E27FC236}">
                <a16:creationId xmlns:a16="http://schemas.microsoft.com/office/drawing/2014/main" id="{567EAD5B-6A97-4468-9772-838593B0E269}"/>
              </a:ext>
            </a:extLst>
          </p:cNvPr>
          <p:cNvSpPr>
            <a:spLocks/>
          </p:cNvSpPr>
          <p:nvPr/>
        </p:nvSpPr>
        <p:spPr bwMode="auto">
          <a:xfrm>
            <a:off x="0" y="-76200"/>
            <a:ext cx="12192000" cy="7315200"/>
          </a:xfrm>
          <a:custGeom>
            <a:avLst/>
            <a:gdLst>
              <a:gd name="T0" fmla="*/ 716262007 w 21600"/>
              <a:gd name="T1" fmla="*/ 1088707424 h 21600"/>
              <a:gd name="T2" fmla="*/ 716262007 w 21600"/>
              <a:gd name="T3" fmla="*/ 1088707424 h 21600"/>
              <a:gd name="T4" fmla="*/ 716262007 w 21600"/>
              <a:gd name="T5" fmla="*/ 1088707424 h 21600"/>
              <a:gd name="T6" fmla="*/ 716262007 w 21600"/>
              <a:gd name="T7" fmla="*/ 108870742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3"/>
            <a:srcRect/>
            <a:stretch>
              <a:fillRect/>
            </a:stretch>
          </a:blipFill>
          <a:ln w="12700">
            <a:noFill/>
            <a:miter lim="0"/>
            <a:headEnd/>
            <a:tailEnd/>
          </a:ln>
        </p:spPr>
        <p:txBody>
          <a:bodyPr lIns="0" tIns="0" rIns="0" bIns="0"/>
          <a:lstStyle/>
          <a:p>
            <a:endParaRPr lang="en-US"/>
          </a:p>
        </p:txBody>
      </p:sp>
      <p:sp>
        <p:nvSpPr>
          <p:cNvPr id="2" name="Title 1"/>
          <p:cNvSpPr>
            <a:spLocks noGrp="1"/>
          </p:cNvSpPr>
          <p:nvPr>
            <p:ph type="title"/>
          </p:nvPr>
        </p:nvSpPr>
        <p:spPr>
          <a:xfrm>
            <a:off x="1143000" y="457200"/>
            <a:ext cx="6172200" cy="1043575"/>
          </a:xfrm>
          <a:solidFill>
            <a:schemeClr val="tx1">
              <a:alpha val="60000"/>
            </a:schemeClr>
          </a:solidFill>
        </p:spPr>
        <p:txBody>
          <a:bodyPr vert="horz" lIns="182880" tIns="91440">
            <a:normAutofit/>
          </a:bodyPr>
          <a:lstStyle/>
          <a:p>
            <a:r>
              <a:rPr lang="en-GB" dirty="0">
                <a:solidFill>
                  <a:schemeClr val="bg1"/>
                </a:solidFill>
                <a:latin typeface="Calibri Light" panose="020F0302020204030204" pitchFamily="34" charset="0"/>
                <a:cs typeface="Calibri Light" panose="020F0302020204030204" pitchFamily="34" charset="0"/>
              </a:rPr>
              <a:t>Benefits</a:t>
            </a:r>
          </a:p>
        </p:txBody>
      </p:sp>
      <p:sp>
        <p:nvSpPr>
          <p:cNvPr id="3" name="Content Placeholder 2"/>
          <p:cNvSpPr>
            <a:spLocks noGrp="1"/>
          </p:cNvSpPr>
          <p:nvPr>
            <p:ph idx="1"/>
          </p:nvPr>
        </p:nvSpPr>
        <p:spPr>
          <a:xfrm>
            <a:off x="1219200" y="1828800"/>
            <a:ext cx="4685144" cy="2507498"/>
          </a:xfrm>
          <a:solidFill>
            <a:schemeClr val="tx1">
              <a:alpha val="60000"/>
            </a:schemeClr>
          </a:solidFill>
        </p:spPr>
        <p:txBody>
          <a:bodyPr vert="horz" lIns="182880" tIns="182880" rIns="182880" bIns="182880">
            <a:noAutofit/>
          </a:bodyPr>
          <a:lstStyle/>
          <a:p>
            <a:r>
              <a:rPr lang="en-GB" sz="2000" dirty="0">
                <a:solidFill>
                  <a:schemeClr val="bg1"/>
                </a:solidFill>
                <a:latin typeface="Calibri" panose="020F0502020204030204" pitchFamily="34" charset="0"/>
                <a:cs typeface="Calibri" panose="020F0502020204030204" pitchFamily="34" charset="0"/>
              </a:rPr>
              <a:t>Conserves valuable floor space while incorporating the benefits of Biophilic Design</a:t>
            </a:r>
          </a:p>
          <a:p>
            <a:r>
              <a:rPr lang="en-GB" sz="2000" dirty="0">
                <a:solidFill>
                  <a:schemeClr val="bg1"/>
                </a:solidFill>
                <a:latin typeface="Calibri" panose="020F0502020204030204" pitchFamily="34" charset="0"/>
                <a:cs typeface="Calibri" panose="020F0502020204030204" pitchFamily="34" charset="0"/>
              </a:rPr>
              <a:t>Aesthetic</a:t>
            </a:r>
          </a:p>
          <a:p>
            <a:r>
              <a:rPr lang="en-GB" sz="2000" dirty="0">
                <a:solidFill>
                  <a:schemeClr val="bg1"/>
                </a:solidFill>
                <a:latin typeface="Calibri" panose="020F0502020204030204" pitchFamily="34" charset="0"/>
                <a:cs typeface="Calibri" panose="020F0502020204030204" pitchFamily="34" charset="0"/>
              </a:rPr>
              <a:t>Economic</a:t>
            </a:r>
          </a:p>
          <a:p>
            <a:r>
              <a:rPr lang="en-GB" sz="2000" dirty="0">
                <a:solidFill>
                  <a:schemeClr val="bg1"/>
                </a:solidFill>
                <a:latin typeface="Calibri" panose="020F0502020204030204" pitchFamily="34" charset="0"/>
                <a:cs typeface="Calibri" panose="020F0502020204030204" pitchFamily="34" charset="0"/>
              </a:rPr>
              <a:t>Wellbeing &amp; Health</a:t>
            </a:r>
          </a:p>
          <a:p>
            <a:pPr marL="0" indent="0">
              <a:buNone/>
            </a:pPr>
            <a:endParaRPr lang="en-GB" dirty="0">
              <a:solidFill>
                <a:schemeClr val="bg1"/>
              </a:solidFill>
            </a:endParaRPr>
          </a:p>
        </p:txBody>
      </p:sp>
      <p:sp>
        <p:nvSpPr>
          <p:cNvPr id="7" name="AutoShape 4">
            <a:extLst>
              <a:ext uri="{FF2B5EF4-FFF2-40B4-BE49-F238E27FC236}">
                <a16:creationId xmlns:a16="http://schemas.microsoft.com/office/drawing/2014/main" id="{68F8601D-EF82-4FCA-BBF1-6CF32DB4F981}"/>
              </a:ext>
            </a:extLst>
          </p:cNvPr>
          <p:cNvSpPr>
            <a:spLocks/>
          </p:cNvSpPr>
          <p:nvPr/>
        </p:nvSpPr>
        <p:spPr bwMode="auto">
          <a:xfrm rot="-5400000">
            <a:off x="10205245" y="4501356"/>
            <a:ext cx="3427413" cy="215900"/>
          </a:xfrm>
          <a:custGeom>
            <a:avLst/>
            <a:gdLst>
              <a:gd name="T0" fmla="*/ 1713706 w 21600"/>
              <a:gd name="T1" fmla="*/ 107950 h 21600"/>
              <a:gd name="T2" fmla="*/ 1713706 w 21600"/>
              <a:gd name="T3" fmla="*/ 107950 h 21600"/>
              <a:gd name="T4" fmla="*/ 1713706 w 21600"/>
              <a:gd name="T5" fmla="*/ 107950 h 21600"/>
              <a:gd name="T6" fmla="*/ 1713706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800" dirty="0">
                <a:solidFill>
                  <a:schemeClr val="tx1"/>
                </a:solidFill>
                <a:latin typeface="Arial" pitchFamily="34" charset="0"/>
                <a:cs typeface="Arial" pitchFamily="34" charset="0"/>
                <a:sym typeface="Arial" pitchFamily="34" charset="0"/>
              </a:rPr>
              <a:t>Photo Courtesy:  Green over Grey</a:t>
            </a:r>
            <a:endParaRPr lang="en-US" dirty="0">
              <a:solidFill>
                <a:schemeClr val="tx1"/>
              </a:solidFill>
            </a:endParaRPr>
          </a:p>
        </p:txBody>
      </p:sp>
    </p:spTree>
    <p:extLst>
      <p:ext uri="{BB962C8B-B14F-4D97-AF65-F5344CB8AC3E}">
        <p14:creationId xmlns:p14="http://schemas.microsoft.com/office/powerpoint/2010/main" val="388996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22809615_Large.jpg"/>
          <p:cNvPicPr>
            <a:picLocks noChangeAspect="1"/>
          </p:cNvPicPr>
          <p:nvPr/>
        </p:nvPicPr>
        <p:blipFill rotWithShape="1">
          <a:blip r:embed="rId3" cstate="print"/>
          <a:srcRect r="10714" b="12798"/>
          <a:stretch/>
        </p:blipFill>
        <p:spPr>
          <a:xfrm>
            <a:off x="0" y="-1147565"/>
            <a:ext cx="12192000" cy="8005565"/>
          </a:xfrm>
          <a:prstGeom prst="rect">
            <a:avLst/>
          </a:prstGeom>
        </p:spPr>
      </p:pic>
      <p:sp>
        <p:nvSpPr>
          <p:cNvPr id="2" name="Title 1"/>
          <p:cNvSpPr>
            <a:spLocks noGrp="1"/>
          </p:cNvSpPr>
          <p:nvPr>
            <p:ph type="title"/>
          </p:nvPr>
        </p:nvSpPr>
        <p:spPr>
          <a:xfrm>
            <a:off x="2346960" y="836713"/>
            <a:ext cx="4685144" cy="900649"/>
          </a:xfrm>
          <a:solidFill>
            <a:schemeClr val="tx1">
              <a:alpha val="55000"/>
            </a:schemeClr>
          </a:solidFill>
        </p:spPr>
        <p:txBody>
          <a:bodyPr vert="horz" lIns="182880" tIns="91440">
            <a:normAutofit/>
          </a:bodyPr>
          <a:lstStyle/>
          <a:p>
            <a:r>
              <a:rPr lang="en-GB" dirty="0">
                <a:solidFill>
                  <a:schemeClr val="bg1"/>
                </a:solidFill>
                <a:latin typeface="Calibri Light" panose="020F0302020204030204" pitchFamily="34" charset="0"/>
                <a:cs typeface="Calibri Light" panose="020F0302020204030204" pitchFamily="34" charset="0"/>
              </a:rPr>
              <a:t>Biophilia</a:t>
            </a:r>
          </a:p>
        </p:txBody>
      </p:sp>
      <p:sp>
        <p:nvSpPr>
          <p:cNvPr id="3" name="Content Placeholder 2"/>
          <p:cNvSpPr>
            <a:spLocks noGrp="1"/>
          </p:cNvSpPr>
          <p:nvPr>
            <p:ph idx="1"/>
          </p:nvPr>
        </p:nvSpPr>
        <p:spPr>
          <a:xfrm>
            <a:off x="2346960" y="1845734"/>
            <a:ext cx="4685144" cy="647162"/>
          </a:xfrm>
          <a:solidFill>
            <a:schemeClr val="tx1">
              <a:alpha val="55000"/>
            </a:schemeClr>
          </a:solidFill>
        </p:spPr>
        <p:txBody>
          <a:bodyPr vert="horz" lIns="182880" tIns="182880" rIns="182880" bIns="182880">
            <a:noAutofit/>
          </a:bodyPr>
          <a:lstStyle/>
          <a:p>
            <a:pPr marL="0" indent="0">
              <a:buNone/>
            </a:pPr>
            <a:r>
              <a:rPr lang="en-GB" sz="2000" dirty="0">
                <a:solidFill>
                  <a:schemeClr val="bg1"/>
                </a:solidFill>
                <a:latin typeface="Calibri" panose="020F0502020204030204" pitchFamily="34" charset="0"/>
                <a:cs typeface="Calibri" panose="020F0502020204030204" pitchFamily="34" charset="0"/>
              </a:rPr>
              <a:t>Innate human attraction to nature</a:t>
            </a:r>
            <a:r>
              <a:rPr lang="en-GB" dirty="0">
                <a:solidFill>
                  <a:schemeClr val="bg1"/>
                </a:solidFill>
              </a:rPr>
              <a:t>.</a:t>
            </a:r>
          </a:p>
        </p:txBody>
      </p:sp>
    </p:spTree>
    <p:extLst>
      <p:ext uri="{BB962C8B-B14F-4D97-AF65-F5344CB8AC3E}">
        <p14:creationId xmlns:p14="http://schemas.microsoft.com/office/powerpoint/2010/main" val="2589851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69122041_Full.jpg"/>
          <p:cNvPicPr>
            <a:picLocks/>
          </p:cNvPicPr>
          <p:nvPr/>
        </p:nvPicPr>
        <p:blipFill>
          <a:blip r:embed="rId3" cstate="print"/>
          <a:srcRect b="25156"/>
          <a:stretch>
            <a:fillRect/>
          </a:stretch>
        </p:blipFill>
        <p:spPr>
          <a:xfrm>
            <a:off x="-35385" y="0"/>
            <a:ext cx="12276068" cy="6858000"/>
          </a:xfrm>
          <a:prstGeom prst="rect">
            <a:avLst/>
          </a:prstGeom>
          <a:noFill/>
          <a:ln>
            <a:noFill/>
          </a:ln>
        </p:spPr>
      </p:pic>
      <p:sp>
        <p:nvSpPr>
          <p:cNvPr id="2" name="Title 1"/>
          <p:cNvSpPr>
            <a:spLocks noGrp="1"/>
          </p:cNvSpPr>
          <p:nvPr>
            <p:ph type="title"/>
          </p:nvPr>
        </p:nvSpPr>
        <p:spPr>
          <a:xfrm>
            <a:off x="1007435" y="692696"/>
            <a:ext cx="10465163" cy="1296144"/>
          </a:xfrm>
          <a:solidFill>
            <a:schemeClr val="tx1">
              <a:lumMod val="75000"/>
              <a:lumOff val="25000"/>
              <a:alpha val="85000"/>
            </a:schemeClr>
          </a:solidFill>
        </p:spPr>
        <p:txBody>
          <a:bodyPr vert="horz" lIns="243840" tIns="243840" rIns="243840" bIns="243840" rtlCol="0" anchor="ctr" anchorCtr="0">
            <a:normAutofit/>
          </a:bodyPr>
          <a:lstStyle/>
          <a:p>
            <a:r>
              <a:rPr lang="en-GB" dirty="0">
                <a:solidFill>
                  <a:schemeClr val="bg1"/>
                </a:solidFill>
              </a:rPr>
              <a:t>How Does </a:t>
            </a:r>
            <a:r>
              <a:rPr lang="en-GB" dirty="0" err="1">
                <a:solidFill>
                  <a:schemeClr val="bg1"/>
                </a:solidFill>
              </a:rPr>
              <a:t>Biophilia</a:t>
            </a:r>
            <a:r>
              <a:rPr lang="en-GB" dirty="0">
                <a:solidFill>
                  <a:schemeClr val="bg1"/>
                </a:solidFill>
              </a:rPr>
              <a:t> Affect Us?</a:t>
            </a:r>
          </a:p>
        </p:txBody>
      </p:sp>
      <p:sp>
        <p:nvSpPr>
          <p:cNvPr id="4" name="Content Placeholder 2">
            <a:extLst>
              <a:ext uri="{FF2B5EF4-FFF2-40B4-BE49-F238E27FC236}">
                <a16:creationId xmlns:a16="http://schemas.microsoft.com/office/drawing/2014/main" id="{A9CEC8C9-754A-4729-BF81-621C58DB75BE}"/>
              </a:ext>
            </a:extLst>
          </p:cNvPr>
          <p:cNvSpPr>
            <a:spLocks noGrp="1"/>
          </p:cNvSpPr>
          <p:nvPr>
            <p:ph idx="1"/>
          </p:nvPr>
        </p:nvSpPr>
        <p:spPr>
          <a:xfrm>
            <a:off x="1007435" y="2460979"/>
            <a:ext cx="9409045" cy="2207032"/>
          </a:xfrm>
          <a:solidFill>
            <a:schemeClr val="tx1">
              <a:lumMod val="75000"/>
              <a:lumOff val="25000"/>
              <a:alpha val="85000"/>
            </a:schemeClr>
          </a:solidFill>
        </p:spPr>
        <p:txBody>
          <a:bodyPr vert="horz" lIns="243840" tIns="243840" rIns="243840" bIns="243840" rtlCol="0">
            <a:normAutofit/>
          </a:bodyPr>
          <a:lstStyle/>
          <a:p>
            <a:r>
              <a:rPr lang="en-GB" dirty="0">
                <a:solidFill>
                  <a:schemeClr val="bg1"/>
                </a:solidFill>
              </a:rPr>
              <a:t>Interaction with nature is essential in regulating the autonomic nervous system integrating the mind and body.</a:t>
            </a:r>
          </a:p>
          <a:p>
            <a:pPr lvl="1"/>
            <a:r>
              <a:rPr lang="en-GB" sz="2667" dirty="0">
                <a:solidFill>
                  <a:schemeClr val="bg1"/>
                </a:solidFill>
              </a:rPr>
              <a:t>Sympathetic system controls cognitive function</a:t>
            </a:r>
          </a:p>
          <a:p>
            <a:pPr lvl="1"/>
            <a:r>
              <a:rPr lang="en-GB" sz="2667" dirty="0">
                <a:solidFill>
                  <a:schemeClr val="bg1"/>
                </a:solidFill>
              </a:rPr>
              <a:t>Parasympathetic system controls relaxation</a:t>
            </a:r>
          </a:p>
        </p:txBody>
      </p:sp>
      <p:sp>
        <p:nvSpPr>
          <p:cNvPr id="7" name="Content Placeholder 2">
            <a:extLst>
              <a:ext uri="{FF2B5EF4-FFF2-40B4-BE49-F238E27FC236}">
                <a16:creationId xmlns:a16="http://schemas.microsoft.com/office/drawing/2014/main" id="{FAEC9BA5-796A-405F-AB17-3EC09B9CB3B6}"/>
              </a:ext>
            </a:extLst>
          </p:cNvPr>
          <p:cNvSpPr txBox="1">
            <a:spLocks/>
          </p:cNvSpPr>
          <p:nvPr/>
        </p:nvSpPr>
        <p:spPr>
          <a:xfrm>
            <a:off x="2927648" y="4838903"/>
            <a:ext cx="7488832" cy="1848205"/>
          </a:xfrm>
          <a:prstGeom prst="rect">
            <a:avLst/>
          </a:prstGeom>
          <a:solidFill>
            <a:schemeClr val="tx1">
              <a:lumMod val="75000"/>
              <a:lumOff val="25000"/>
              <a:alpha val="85000"/>
            </a:schemeClr>
          </a:solidFill>
        </p:spPr>
        <p:txBody>
          <a:bodyPr vert="horz" lIns="243840" tIns="243840" rIns="243840" bIns="243840" rtlCol="0">
            <a:noAutofit/>
          </a:bodyPr>
          <a:lstStyle/>
          <a:p>
            <a:pPr marL="512051" lvl="1" indent="-243834" defTabSz="1219170" fontAlgn="auto" hangingPunct="1">
              <a:lnSpc>
                <a:spcPct val="90000"/>
              </a:lnSpc>
              <a:spcBef>
                <a:spcPts val="267"/>
              </a:spcBef>
              <a:spcAft>
                <a:spcPts val="533"/>
              </a:spcAft>
              <a:buClr>
                <a:schemeClr val="accent1"/>
              </a:buClr>
              <a:defRPr/>
            </a:pPr>
            <a:r>
              <a:rPr lang="en-GB" sz="2667" dirty="0">
                <a:solidFill>
                  <a:schemeClr val="bg1"/>
                </a:solidFill>
                <a:latin typeface="+mn-lt"/>
                <a:ea typeface="+mn-ea"/>
              </a:rPr>
              <a:t>CASE STUDIES CONCLUSIONS – Access to nature</a:t>
            </a:r>
          </a:p>
          <a:p>
            <a:pPr marL="512051" lvl="1" indent="-243834" defTabSz="1219170" fontAlgn="auto" hangingPunct="1">
              <a:lnSpc>
                <a:spcPct val="90000"/>
              </a:lnSpc>
              <a:spcBef>
                <a:spcPts val="267"/>
              </a:spcBef>
              <a:spcAft>
                <a:spcPts val="533"/>
              </a:spcAft>
              <a:buClr>
                <a:schemeClr val="accent1"/>
              </a:buClr>
              <a:buFont typeface="Calibri" pitchFamily="34" charset="0"/>
              <a:buChar char="◦"/>
              <a:defRPr/>
            </a:pPr>
            <a:r>
              <a:rPr lang="en-GB" sz="2667" dirty="0">
                <a:solidFill>
                  <a:schemeClr val="bg1"/>
                </a:solidFill>
              </a:rPr>
              <a:t>Decreases stress and irritability</a:t>
            </a:r>
          </a:p>
          <a:p>
            <a:pPr marL="512051" lvl="1" indent="-243834" defTabSz="1219170" fontAlgn="auto" hangingPunct="1">
              <a:lnSpc>
                <a:spcPct val="90000"/>
              </a:lnSpc>
              <a:spcBef>
                <a:spcPts val="267"/>
              </a:spcBef>
              <a:spcAft>
                <a:spcPts val="533"/>
              </a:spcAft>
              <a:buClr>
                <a:schemeClr val="accent1"/>
              </a:buClr>
              <a:buFont typeface="Calibri" pitchFamily="34" charset="0"/>
              <a:buChar char="◦"/>
              <a:defRPr/>
            </a:pPr>
            <a:r>
              <a:rPr lang="en-GB" sz="2667" dirty="0">
                <a:solidFill>
                  <a:schemeClr val="bg1"/>
                </a:solidFill>
              </a:rPr>
              <a:t>Increases concentration</a:t>
            </a:r>
            <a:endParaRPr lang="en-GB" sz="2667" dirty="0">
              <a:solidFill>
                <a:schemeClr val="bg1"/>
              </a:solidFill>
              <a:latin typeface="+mn-lt"/>
              <a:ea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68D69A-EC6B-4A68-BB61-1D5AB22A30AA}"/>
              </a:ext>
            </a:extLst>
          </p:cNvPr>
          <p:cNvSpPr/>
          <p:nvPr/>
        </p:nvSpPr>
        <p:spPr>
          <a:xfrm>
            <a:off x="9643869" y="-8237"/>
            <a:ext cx="2524125"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35B434-CFA9-4973-8AF4-1ACB5046CC24}"/>
              </a:ext>
            </a:extLst>
          </p:cNvPr>
          <p:cNvSpPr txBox="1"/>
          <p:nvPr/>
        </p:nvSpPr>
        <p:spPr>
          <a:xfrm>
            <a:off x="9753600" y="5943600"/>
            <a:ext cx="2209800" cy="646331"/>
          </a:xfrm>
          <a:prstGeom prst="rect">
            <a:avLst/>
          </a:prstGeom>
          <a:noFill/>
        </p:spPr>
        <p:txBody>
          <a:bodyPr wrap="square" rtlCol="0">
            <a:spAutoFit/>
          </a:bodyPr>
          <a:lstStyle/>
          <a:p>
            <a:r>
              <a:rPr lang="en-US" dirty="0">
                <a:solidFill>
                  <a:schemeClr val="bg1"/>
                </a:solidFill>
              </a:rPr>
              <a:t>Photo: </a:t>
            </a:r>
            <a:r>
              <a:rPr lang="en-US" dirty="0" err="1">
                <a:solidFill>
                  <a:schemeClr val="bg1"/>
                </a:solidFill>
              </a:rPr>
              <a:t>Dansko</a:t>
            </a:r>
            <a:r>
              <a:rPr lang="en-US" dirty="0">
                <a:solidFill>
                  <a:schemeClr val="bg1"/>
                </a:solidFill>
              </a:rPr>
              <a:t> headquarters, Philadelphia, PA. </a:t>
            </a:r>
          </a:p>
          <a:p>
            <a:r>
              <a:rPr lang="en-US" dirty="0">
                <a:solidFill>
                  <a:schemeClr val="bg1"/>
                </a:solidFill>
              </a:rPr>
              <a:t>System: Furbish Co. </a:t>
            </a:r>
            <a:r>
              <a:rPr lang="en-US" dirty="0" err="1">
                <a:solidFill>
                  <a:schemeClr val="bg1"/>
                </a:solidFill>
              </a:rPr>
              <a:t>BioWall</a:t>
            </a:r>
            <a:r>
              <a:rPr lang="en-US" dirty="0">
                <a:solidFill>
                  <a:schemeClr val="bg1"/>
                </a:solidFill>
              </a:rPr>
              <a:t> </a:t>
            </a:r>
          </a:p>
        </p:txBody>
      </p:sp>
      <p:sp>
        <p:nvSpPr>
          <p:cNvPr id="7" name="Content Placeholder 2">
            <a:extLst>
              <a:ext uri="{FF2B5EF4-FFF2-40B4-BE49-F238E27FC236}">
                <a16:creationId xmlns:a16="http://schemas.microsoft.com/office/drawing/2014/main" id="{4E574F3C-0D36-45E7-BD23-26752F79CC48}"/>
              </a:ext>
            </a:extLst>
          </p:cNvPr>
          <p:cNvSpPr txBox="1">
            <a:spLocks/>
          </p:cNvSpPr>
          <p:nvPr/>
        </p:nvSpPr>
        <p:spPr>
          <a:xfrm>
            <a:off x="9753600" y="1478180"/>
            <a:ext cx="2129031" cy="3624854"/>
          </a:xfrm>
          <a:prstGeom prst="rect">
            <a:avLst/>
          </a:prstGeom>
          <a:noFill/>
        </p:spPr>
        <p:txBody>
          <a:bodyPr vert="horz" lIns="182880" tIns="182880" rIns="182880" bIns="182880" rtlCol="0">
            <a:noAutofit/>
          </a:bodyPr>
          <a:lstStyle/>
          <a:p>
            <a:pPr marL="91440" lvl="0" indent="-91440">
              <a:lnSpc>
                <a:spcPct val="150000"/>
              </a:lnSpc>
              <a:spcBef>
                <a:spcPts val="1200"/>
              </a:spcBef>
              <a:spcAft>
                <a:spcPts val="200"/>
              </a:spcAft>
              <a:buClr>
                <a:schemeClr val="accent1"/>
              </a:buClr>
              <a:buSzPct val="100000"/>
            </a:pPr>
            <a:r>
              <a:rPr lang="en-GB" sz="1600" dirty="0">
                <a:solidFill>
                  <a:schemeClr val="bg1"/>
                </a:solidFill>
              </a:rPr>
              <a:t>Find the research citations at </a:t>
            </a:r>
            <a:r>
              <a:rPr lang="en-GB" sz="1600" dirty="0">
                <a:solidFill>
                  <a:schemeClr val="bg1"/>
                </a:solidFill>
                <a:hlinkClick r:id="rId3">
                  <a:extLst>
                    <a:ext uri="{A12FA001-AC4F-418D-AE19-62706E023703}">
                      <ahyp:hlinkClr xmlns:ahyp="http://schemas.microsoft.com/office/drawing/2018/hyperlinkcolor" val="tx"/>
                    </a:ext>
                  </a:extLst>
                </a:hlinkClick>
              </a:rPr>
              <a:t>https://greenplantsforgreenbuildings.org/resources/</a:t>
            </a:r>
            <a:endParaRPr lang="en-GB" sz="1600" dirty="0">
              <a:solidFill>
                <a:schemeClr val="bg1"/>
              </a:solidFill>
            </a:endParaRPr>
          </a:p>
          <a:p>
            <a:pPr marL="91440" lvl="0" indent="-91440">
              <a:lnSpc>
                <a:spcPct val="150000"/>
              </a:lnSpc>
              <a:spcBef>
                <a:spcPts val="1200"/>
              </a:spcBef>
              <a:spcAft>
                <a:spcPts val="200"/>
              </a:spcAft>
              <a:buClr>
                <a:schemeClr val="accent1"/>
              </a:buClr>
              <a:buSzPct val="100000"/>
            </a:pPr>
            <a:r>
              <a:rPr lang="en-GB" sz="1600" dirty="0">
                <a:solidFill>
                  <a:schemeClr val="bg1"/>
                </a:solidFill>
              </a:rPr>
              <a:t>peer-reviewed/</a:t>
            </a:r>
            <a:endParaRPr kumimoji="0" lang="en-GB" sz="1600" b="0" i="0" u="none" strike="noStrike" kern="1200" cap="none" spc="0" normalizeH="0" baseline="0" noProof="0" dirty="0">
              <a:ln>
                <a:noFill/>
              </a:ln>
              <a:solidFill>
                <a:schemeClr val="bg1"/>
              </a:solidFill>
              <a:effectLst/>
              <a:uLnTx/>
              <a:uFillTx/>
              <a:latin typeface="+mn-lt"/>
              <a:ea typeface="+mn-ea"/>
              <a:cs typeface="+mn-cs"/>
            </a:endParaRPr>
          </a:p>
        </p:txBody>
      </p:sp>
      <p:pic>
        <p:nvPicPr>
          <p:cNvPr id="8" name="Picture 5">
            <a:extLst>
              <a:ext uri="{FF2B5EF4-FFF2-40B4-BE49-F238E27FC236}">
                <a16:creationId xmlns:a16="http://schemas.microsoft.com/office/drawing/2014/main" id="{D3CA9E53-EEC9-4DEB-8349-E90B91EE2B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06" y="-25854"/>
            <a:ext cx="9744075" cy="6960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D67A6885-C33C-419D-9308-1896C7A68B35}"/>
              </a:ext>
            </a:extLst>
          </p:cNvPr>
          <p:cNvSpPr>
            <a:spLocks noGrp="1"/>
          </p:cNvSpPr>
          <p:nvPr>
            <p:ph type="title"/>
          </p:nvPr>
        </p:nvSpPr>
        <p:spPr>
          <a:xfrm>
            <a:off x="304801" y="315508"/>
            <a:ext cx="8763000" cy="1284692"/>
          </a:xfrm>
          <a:solidFill>
            <a:schemeClr val="tx1">
              <a:lumMod val="75000"/>
              <a:lumOff val="25000"/>
              <a:alpha val="85000"/>
            </a:schemeClr>
          </a:solidFill>
        </p:spPr>
        <p:txBody>
          <a:bodyPr vert="horz" lIns="243840" tIns="243840" rIns="243840" bIns="243840" rtlCol="0" anchor="ctr" anchorCtr="0">
            <a:normAutofit fontScale="90000"/>
          </a:bodyPr>
          <a:lstStyle/>
          <a:p>
            <a:r>
              <a:rPr lang="en-GB" dirty="0">
                <a:solidFill>
                  <a:schemeClr val="bg1"/>
                </a:solidFill>
              </a:rPr>
              <a:t>Nature Has Profound Economic Benefits</a:t>
            </a:r>
          </a:p>
        </p:txBody>
      </p:sp>
    </p:spTree>
    <p:extLst>
      <p:ext uri="{BB962C8B-B14F-4D97-AF65-F5344CB8AC3E}">
        <p14:creationId xmlns:p14="http://schemas.microsoft.com/office/powerpoint/2010/main" val="396317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39130"/>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Biophilic Design Infographic">
            <a:extLst>
              <a:ext uri="{FF2B5EF4-FFF2-40B4-BE49-F238E27FC236}">
                <a16:creationId xmlns:a16="http://schemas.microsoft.com/office/drawing/2014/main" id="{3DDB6C57-E478-44B2-A434-449DF44A29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222"/>
          <a:stretch/>
        </p:blipFill>
        <p:spPr bwMode="auto">
          <a:xfrm>
            <a:off x="5638800" y="7625"/>
            <a:ext cx="6553200" cy="685937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647700" y="571649"/>
            <a:ext cx="4076700" cy="1485752"/>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Benefits – Biophilic Design</a:t>
            </a:r>
          </a:p>
        </p:txBody>
      </p:sp>
      <p:sp>
        <p:nvSpPr>
          <p:cNvPr id="10" name="TextBox 9">
            <a:extLst>
              <a:ext uri="{FF2B5EF4-FFF2-40B4-BE49-F238E27FC236}">
                <a16:creationId xmlns:a16="http://schemas.microsoft.com/office/drawing/2014/main" id="{D31EAC57-2844-4B35-8B28-25BF423B3802}"/>
              </a:ext>
            </a:extLst>
          </p:cNvPr>
          <p:cNvSpPr txBox="1"/>
          <p:nvPr/>
        </p:nvSpPr>
        <p:spPr>
          <a:xfrm>
            <a:off x="647700" y="2346811"/>
            <a:ext cx="4876800" cy="3939540"/>
          </a:xfrm>
          <a:prstGeom prst="rect">
            <a:avLst/>
          </a:prstGeom>
          <a:noFill/>
        </p:spPr>
        <p:txBody>
          <a:bodyPr wrap="square" rtlCol="0">
            <a:spAutoFit/>
          </a:bodyPr>
          <a:lstStyle/>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CASE STUDIES OF ECONOMIC BENEFITS ACROSS FIVE INDUSTRY SECTORS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Workplace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Health Care Facilities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Retail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Education, K-12 and higher education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Communities</a:t>
            </a:r>
          </a:p>
          <a:p>
            <a:pPr marL="342900" indent="-342900">
              <a:spcAft>
                <a:spcPts val="1800"/>
              </a:spcAft>
              <a:buClr>
                <a:schemeClr val="bg1"/>
              </a:buClr>
              <a:buFont typeface="Arial" panose="020B0604020202020204" pitchFamily="34" charset="0"/>
              <a:buChar char="•"/>
            </a:pPr>
            <a:endParaRPr lang="en-US" sz="2000" dirty="0">
              <a:solidFill>
                <a:schemeClr val="bg1"/>
              </a:solidFill>
              <a:latin typeface="+mn-lt"/>
            </a:endParaRPr>
          </a:p>
        </p:txBody>
      </p:sp>
    </p:spTree>
    <p:extLst>
      <p:ext uri="{BB962C8B-B14F-4D97-AF65-F5344CB8AC3E}">
        <p14:creationId xmlns:p14="http://schemas.microsoft.com/office/powerpoint/2010/main" val="109850143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39130"/>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2" name="Title 1"/>
          <p:cNvSpPr>
            <a:spLocks noGrp="1"/>
          </p:cNvSpPr>
          <p:nvPr>
            <p:ph type="title"/>
          </p:nvPr>
        </p:nvSpPr>
        <p:spPr bwMode="auto">
          <a:xfrm>
            <a:off x="647700" y="571649"/>
            <a:ext cx="4076700" cy="1485752"/>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Benefits – Biophilic Design</a:t>
            </a:r>
          </a:p>
        </p:txBody>
      </p:sp>
      <p:sp>
        <p:nvSpPr>
          <p:cNvPr id="2" name="TextBox 1">
            <a:extLst>
              <a:ext uri="{FF2B5EF4-FFF2-40B4-BE49-F238E27FC236}">
                <a16:creationId xmlns:a16="http://schemas.microsoft.com/office/drawing/2014/main" id="{93546C83-2DCA-4FD4-9F79-49D212B0BF48}"/>
              </a:ext>
            </a:extLst>
          </p:cNvPr>
          <p:cNvSpPr txBox="1"/>
          <p:nvPr/>
        </p:nvSpPr>
        <p:spPr>
          <a:xfrm>
            <a:off x="647700" y="2346811"/>
            <a:ext cx="4876800" cy="3939540"/>
          </a:xfrm>
          <a:prstGeom prst="rect">
            <a:avLst/>
          </a:prstGeom>
          <a:noFill/>
        </p:spPr>
        <p:txBody>
          <a:bodyPr wrap="square" rtlCol="0">
            <a:spAutoFit/>
          </a:bodyPr>
          <a:lstStyle/>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CASE STUDIES OF ECONOMIC BENEFITS ACROSS FIVE INDUSTRY SECTORS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Workplace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Health Care Facilities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Retail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Education, K-12 and higher education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Communities</a:t>
            </a:r>
          </a:p>
          <a:p>
            <a:pPr marL="342900" indent="-342900">
              <a:spcAft>
                <a:spcPts val="1800"/>
              </a:spcAft>
              <a:buClr>
                <a:schemeClr val="bg1"/>
              </a:buClr>
              <a:buFont typeface="Arial" panose="020B0604020202020204" pitchFamily="34" charset="0"/>
              <a:buChar char="•"/>
            </a:pPr>
            <a:endParaRPr lang="en-US" sz="2000" dirty="0">
              <a:solidFill>
                <a:schemeClr val="bg1"/>
              </a:solidFill>
              <a:latin typeface="+mn-lt"/>
            </a:endParaRPr>
          </a:p>
        </p:txBody>
      </p:sp>
      <p:pic>
        <p:nvPicPr>
          <p:cNvPr id="7" name="Picture 2" descr="Biophilic Design Infographic">
            <a:extLst>
              <a:ext uri="{FF2B5EF4-FFF2-40B4-BE49-F238E27FC236}">
                <a16:creationId xmlns:a16="http://schemas.microsoft.com/office/drawing/2014/main" id="{44BB8A43-98E9-43BA-817F-44DD5C62CB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78" b="41111"/>
          <a:stretch/>
        </p:blipFill>
        <p:spPr bwMode="auto">
          <a:xfrm>
            <a:off x="5905500" y="-68768"/>
            <a:ext cx="6286500" cy="692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18019"/>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39130"/>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2" name="Title 1"/>
          <p:cNvSpPr>
            <a:spLocks noGrp="1"/>
          </p:cNvSpPr>
          <p:nvPr>
            <p:ph type="title"/>
          </p:nvPr>
        </p:nvSpPr>
        <p:spPr bwMode="auto">
          <a:xfrm>
            <a:off x="647700" y="571649"/>
            <a:ext cx="3200400" cy="13716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Benefits – Living Walls</a:t>
            </a:r>
          </a:p>
        </p:txBody>
      </p:sp>
      <p:pic>
        <p:nvPicPr>
          <p:cNvPr id="5" name="Picture 4">
            <a:extLst>
              <a:ext uri="{FF2B5EF4-FFF2-40B4-BE49-F238E27FC236}">
                <a16:creationId xmlns:a16="http://schemas.microsoft.com/office/drawing/2014/main" id="{24D56A19-CA70-448C-BE72-1B13B54644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48" b="5357"/>
          <a:stretch/>
        </p:blipFill>
        <p:spPr>
          <a:xfrm>
            <a:off x="5638800" y="-39130"/>
            <a:ext cx="6553200" cy="6897130"/>
          </a:xfrm>
          <a:prstGeom prst="rect">
            <a:avLst/>
          </a:prstGeom>
        </p:spPr>
      </p:pic>
      <p:sp>
        <p:nvSpPr>
          <p:cNvPr id="2" name="TextBox 1">
            <a:extLst>
              <a:ext uri="{FF2B5EF4-FFF2-40B4-BE49-F238E27FC236}">
                <a16:creationId xmlns:a16="http://schemas.microsoft.com/office/drawing/2014/main" id="{93546C83-2DCA-4FD4-9F79-49D212B0BF48}"/>
              </a:ext>
            </a:extLst>
          </p:cNvPr>
          <p:cNvSpPr txBox="1"/>
          <p:nvPr/>
        </p:nvSpPr>
        <p:spPr>
          <a:xfrm>
            <a:off x="774700" y="2209800"/>
            <a:ext cx="4876800" cy="3631763"/>
          </a:xfrm>
          <a:prstGeom prst="rect">
            <a:avLst/>
          </a:prstGeom>
          <a:noFill/>
        </p:spPr>
        <p:txBody>
          <a:bodyPr wrap="square" rtlCol="0">
            <a:spAutoFit/>
          </a:bodyPr>
          <a:lstStyle/>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Reduced occupant stress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Ambience, Wellbeing, Art</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Natural air filtration and VOC removal</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Noise abatement</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Thermal regulation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Reduced Heat Island Effect</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Conserves valuable floor space</a:t>
            </a:r>
          </a:p>
        </p:txBody>
      </p:sp>
    </p:spTree>
    <p:extLst>
      <p:ext uri="{BB962C8B-B14F-4D97-AF65-F5344CB8AC3E}">
        <p14:creationId xmlns:p14="http://schemas.microsoft.com/office/powerpoint/2010/main" val="351166595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descr="image23"/>
          <p:cNvPicPr>
            <a:picLocks noChangeAspect="1"/>
          </p:cNvPicPr>
          <p:nvPr/>
        </p:nvPicPr>
        <p:blipFill rotWithShape="1">
          <a:blip r:embed="rId3"/>
          <a:srcRect t="19391" b="7890"/>
          <a:stretch/>
        </p:blipFill>
        <p:spPr bwMode="auto">
          <a:xfrm>
            <a:off x="-76196" y="1"/>
            <a:ext cx="6186929" cy="6842124"/>
          </a:xfrm>
          <a:prstGeom prst="rect">
            <a:avLst/>
          </a:prstGeom>
          <a:noFill/>
          <a:ln w="9525">
            <a:noFill/>
            <a:miter lim="800000"/>
            <a:headEnd/>
            <a:tailEnd/>
          </a:ln>
        </p:spPr>
      </p:pic>
      <p:sp>
        <p:nvSpPr>
          <p:cNvPr id="31748" name="AutoShape 3"/>
          <p:cNvSpPr>
            <a:spLocks/>
          </p:cNvSpPr>
          <p:nvPr/>
        </p:nvSpPr>
        <p:spPr bwMode="auto">
          <a:xfrm rot="-5400000">
            <a:off x="10859681" y="4360068"/>
            <a:ext cx="2382837" cy="215900"/>
          </a:xfrm>
          <a:custGeom>
            <a:avLst/>
            <a:gdLst>
              <a:gd name="T0" fmla="*/ 1191419 w 21600"/>
              <a:gd name="T1" fmla="*/ 107950 h 21600"/>
              <a:gd name="T2" fmla="*/ 1191419 w 21600"/>
              <a:gd name="T3" fmla="*/ 107950 h 21600"/>
              <a:gd name="T4" fmla="*/ 1191419 w 21600"/>
              <a:gd name="T5" fmla="*/ 107950 h 21600"/>
              <a:gd name="T6" fmla="*/ 1191419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800" dirty="0">
                <a:solidFill>
                  <a:srgbClr val="FFFFFF"/>
                </a:solidFill>
                <a:latin typeface="Arial" pitchFamily="34" charset="0"/>
                <a:cs typeface="Arial" pitchFamily="34" charset="0"/>
                <a:sym typeface="Arial" pitchFamily="34" charset="0"/>
              </a:rPr>
              <a:t>Photo Courtesy: </a:t>
            </a:r>
            <a:r>
              <a:rPr lang="en-US" sz="800" dirty="0" err="1">
                <a:solidFill>
                  <a:srgbClr val="FFFFFF"/>
                </a:solidFill>
                <a:latin typeface="Arial" pitchFamily="34" charset="0"/>
                <a:cs typeface="Arial" pitchFamily="34" charset="0"/>
                <a:sym typeface="Arial" pitchFamily="34" charset="0"/>
              </a:rPr>
              <a:t>Nedlaw</a:t>
            </a:r>
            <a:r>
              <a:rPr lang="en-US" sz="800" dirty="0">
                <a:solidFill>
                  <a:srgbClr val="FFFFFF"/>
                </a:solidFill>
                <a:latin typeface="Arial" pitchFamily="34" charset="0"/>
                <a:cs typeface="Arial" pitchFamily="34" charset="0"/>
                <a:sym typeface="Arial" pitchFamily="34" charset="0"/>
              </a:rPr>
              <a:t> Living Walls</a:t>
            </a:r>
            <a:endParaRPr lang="en-US" dirty="0"/>
          </a:p>
        </p:txBody>
      </p:sp>
      <p:sp>
        <p:nvSpPr>
          <p:cNvPr id="31749" name="AutoShape 4"/>
          <p:cNvSpPr>
            <a:spLocks/>
          </p:cNvSpPr>
          <p:nvPr/>
        </p:nvSpPr>
        <p:spPr bwMode="auto">
          <a:xfrm>
            <a:off x="9601200" y="6427789"/>
            <a:ext cx="990600" cy="249237"/>
          </a:xfrm>
          <a:custGeom>
            <a:avLst/>
            <a:gdLst>
              <a:gd name="T0" fmla="*/ 495300 w 21600"/>
              <a:gd name="T1" fmla="*/ 124619 h 21600"/>
              <a:gd name="T2" fmla="*/ 495300 w 21600"/>
              <a:gd name="T3" fmla="*/ 124619 h 21600"/>
              <a:gd name="T4" fmla="*/ 495300 w 21600"/>
              <a:gd name="T5" fmla="*/ 124619 h 21600"/>
              <a:gd name="T6" fmla="*/ 495300 w 21600"/>
              <a:gd name="T7" fmla="*/ 1246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nchor="ctr"/>
          <a:lstStyle/>
          <a:p>
            <a:pPr algn="r" defTabSz="914400"/>
            <a:endParaRPr lang="en-US" dirty="0"/>
          </a:p>
        </p:txBody>
      </p:sp>
      <p:pic>
        <p:nvPicPr>
          <p:cNvPr id="11" name="Picture 2" descr="image24">
            <a:extLst>
              <a:ext uri="{FF2B5EF4-FFF2-40B4-BE49-F238E27FC236}">
                <a16:creationId xmlns:a16="http://schemas.microsoft.com/office/drawing/2014/main" id="{AFAC4E37-E1C4-4D40-95BA-E1B7E4017100}"/>
              </a:ext>
            </a:extLst>
          </p:cNvPr>
          <p:cNvPicPr>
            <a:picLocks noChangeAspect="1"/>
          </p:cNvPicPr>
          <p:nvPr/>
        </p:nvPicPr>
        <p:blipFill>
          <a:blip r:embed="rId4"/>
          <a:srcRect/>
          <a:stretch>
            <a:fillRect/>
          </a:stretch>
        </p:blipFill>
        <p:spPr bwMode="auto">
          <a:xfrm>
            <a:off x="5943600" y="0"/>
            <a:ext cx="6248400" cy="6842125"/>
          </a:xfrm>
          <a:prstGeom prst="rect">
            <a:avLst/>
          </a:prstGeom>
          <a:solidFill>
            <a:srgbClr val="F3EDD5"/>
          </a:solidFill>
          <a:ln w="9525">
            <a:noFill/>
            <a:miter lim="800000"/>
            <a:headEnd/>
            <a:tailEnd/>
          </a:ln>
        </p:spPr>
      </p:pic>
      <p:sp>
        <p:nvSpPr>
          <p:cNvPr id="12" name="Title 1">
            <a:extLst>
              <a:ext uri="{FF2B5EF4-FFF2-40B4-BE49-F238E27FC236}">
                <a16:creationId xmlns:a16="http://schemas.microsoft.com/office/drawing/2014/main" id="{63042ECF-49A2-4CD1-9047-7AE81A941651}"/>
              </a:ext>
            </a:extLst>
          </p:cNvPr>
          <p:cNvSpPr>
            <a:spLocks noGrp="1"/>
          </p:cNvSpPr>
          <p:nvPr>
            <p:ph type="title"/>
          </p:nvPr>
        </p:nvSpPr>
        <p:spPr>
          <a:xfrm>
            <a:off x="381000" y="457200"/>
            <a:ext cx="7010400" cy="1284692"/>
          </a:xfrm>
          <a:solidFill>
            <a:schemeClr val="tx1">
              <a:lumMod val="75000"/>
              <a:lumOff val="25000"/>
              <a:alpha val="85000"/>
            </a:schemeClr>
          </a:solidFill>
        </p:spPr>
        <p:txBody>
          <a:bodyPr vert="horz" lIns="243840" tIns="243840" rIns="243840" bIns="243840" rtlCol="0" anchor="ctr" anchorCtr="0">
            <a:noAutofit/>
          </a:bodyPr>
          <a:lstStyle/>
          <a:p>
            <a:r>
              <a:rPr lang="en-GB" dirty="0">
                <a:solidFill>
                  <a:schemeClr val="bg1"/>
                </a:solidFill>
              </a:rPr>
              <a:t>A Word About VOC Removal</a:t>
            </a:r>
          </a:p>
        </p:txBody>
      </p:sp>
      <p:sp>
        <p:nvSpPr>
          <p:cNvPr id="13" name="TextBox 12">
            <a:extLst>
              <a:ext uri="{FF2B5EF4-FFF2-40B4-BE49-F238E27FC236}">
                <a16:creationId xmlns:a16="http://schemas.microsoft.com/office/drawing/2014/main" id="{D2F85B4A-1367-4FAD-A2E5-012A8BC612E4}"/>
              </a:ext>
            </a:extLst>
          </p:cNvPr>
          <p:cNvSpPr txBox="1"/>
          <p:nvPr/>
        </p:nvSpPr>
        <p:spPr>
          <a:xfrm>
            <a:off x="0" y="6456364"/>
            <a:ext cx="5943600" cy="276999"/>
          </a:xfrm>
          <a:prstGeom prst="rect">
            <a:avLst/>
          </a:prstGeom>
          <a:noFill/>
        </p:spPr>
        <p:txBody>
          <a:bodyPr wrap="square" rtlCol="0">
            <a:spAutoFit/>
          </a:bodyPr>
          <a:lstStyle/>
          <a:p>
            <a:r>
              <a:rPr lang="en-US" dirty="0">
                <a:solidFill>
                  <a:schemeClr val="bg1"/>
                </a:solidFill>
              </a:rPr>
              <a:t>Photo Courtesy- </a:t>
            </a:r>
            <a:r>
              <a:rPr lang="en-US" dirty="0" err="1">
                <a:solidFill>
                  <a:schemeClr val="bg1"/>
                </a:solidFill>
              </a:rPr>
              <a:t>Nedlaw</a:t>
            </a:r>
            <a:r>
              <a:rPr lang="en-US" dirty="0">
                <a:solidFill>
                  <a:schemeClr val="bg1"/>
                </a:solidFill>
              </a:rPr>
              <a:t> Living Walls at Guelph University</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AutoShape 2" descr="image26"/>
          <p:cNvSpPr>
            <a:spLocks/>
          </p:cNvSpPr>
          <p:nvPr/>
        </p:nvSpPr>
        <p:spPr bwMode="auto">
          <a:xfrm>
            <a:off x="0" y="-76200"/>
            <a:ext cx="12192000" cy="7315200"/>
          </a:xfrm>
          <a:custGeom>
            <a:avLst/>
            <a:gdLst>
              <a:gd name="T0" fmla="*/ 716262007 w 21600"/>
              <a:gd name="T1" fmla="*/ 1088707424 h 21600"/>
              <a:gd name="T2" fmla="*/ 716262007 w 21600"/>
              <a:gd name="T3" fmla="*/ 1088707424 h 21600"/>
              <a:gd name="T4" fmla="*/ 716262007 w 21600"/>
              <a:gd name="T5" fmla="*/ 1088707424 h 21600"/>
              <a:gd name="T6" fmla="*/ 716262007 w 21600"/>
              <a:gd name="T7" fmla="*/ 108870742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3"/>
            <a:srcRect/>
            <a:stretch>
              <a:fillRect/>
            </a:stretch>
          </a:blipFill>
          <a:ln w="12700">
            <a:noFill/>
            <a:miter lim="0"/>
            <a:headEnd/>
            <a:tailEnd/>
          </a:ln>
        </p:spPr>
        <p:txBody>
          <a:bodyPr lIns="0" tIns="0" rIns="0" bIns="0"/>
          <a:lstStyle/>
          <a:p>
            <a:endParaRPr lang="en-US"/>
          </a:p>
        </p:txBody>
      </p:sp>
      <p:sp>
        <p:nvSpPr>
          <p:cNvPr id="35844" name="AutoShape 3"/>
          <p:cNvSpPr>
            <a:spLocks/>
          </p:cNvSpPr>
          <p:nvPr/>
        </p:nvSpPr>
        <p:spPr bwMode="auto">
          <a:xfrm>
            <a:off x="1981201" y="1447800"/>
            <a:ext cx="3006725" cy="2159000"/>
          </a:xfrm>
          <a:custGeom>
            <a:avLst/>
            <a:gdLst>
              <a:gd name="T0" fmla="*/ 209268472 w 21600"/>
              <a:gd name="T1" fmla="*/ 107900034 h 21600"/>
              <a:gd name="T2" fmla="*/ 209268472 w 21600"/>
              <a:gd name="T3" fmla="*/ 107900034 h 21600"/>
              <a:gd name="T4" fmla="*/ 209268472 w 21600"/>
              <a:gd name="T5" fmla="*/ 107900034 h 21600"/>
              <a:gd name="T6" fmla="*/ 209268472 w 21600"/>
              <a:gd name="T7" fmla="*/ 10790003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50800" tIns="50800" rIns="50800" bIns="50800"/>
          <a:lstStyle/>
          <a:p>
            <a:endParaRPr lang="en-US"/>
          </a:p>
        </p:txBody>
      </p:sp>
      <p:sp>
        <p:nvSpPr>
          <p:cNvPr id="35845" name="AutoShape 4"/>
          <p:cNvSpPr>
            <a:spLocks/>
          </p:cNvSpPr>
          <p:nvPr/>
        </p:nvSpPr>
        <p:spPr bwMode="auto">
          <a:xfrm rot="-5400000">
            <a:off x="10205245" y="4501356"/>
            <a:ext cx="3427413" cy="215900"/>
          </a:xfrm>
          <a:custGeom>
            <a:avLst/>
            <a:gdLst>
              <a:gd name="T0" fmla="*/ 1713706 w 21600"/>
              <a:gd name="T1" fmla="*/ 107950 h 21600"/>
              <a:gd name="T2" fmla="*/ 1713706 w 21600"/>
              <a:gd name="T3" fmla="*/ 107950 h 21600"/>
              <a:gd name="T4" fmla="*/ 1713706 w 21600"/>
              <a:gd name="T5" fmla="*/ 107950 h 21600"/>
              <a:gd name="T6" fmla="*/ 1713706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800" dirty="0">
                <a:solidFill>
                  <a:srgbClr val="FFFFFF"/>
                </a:solidFill>
                <a:latin typeface="Arial" pitchFamily="34" charset="0"/>
                <a:cs typeface="Arial" pitchFamily="34" charset="0"/>
                <a:sym typeface="Arial" pitchFamily="34" charset="0"/>
              </a:rPr>
              <a:t>Photo Courtesy:  Green over Grey</a:t>
            </a:r>
            <a:endParaRPr lang="en-US" dirty="0"/>
          </a:p>
        </p:txBody>
      </p:sp>
      <p:sp>
        <p:nvSpPr>
          <p:cNvPr id="35846" name="AutoShape 5"/>
          <p:cNvSpPr>
            <a:spLocks/>
          </p:cNvSpPr>
          <p:nvPr/>
        </p:nvSpPr>
        <p:spPr bwMode="auto">
          <a:xfrm>
            <a:off x="9677400" y="6443664"/>
            <a:ext cx="990600" cy="249237"/>
          </a:xfrm>
          <a:custGeom>
            <a:avLst/>
            <a:gdLst>
              <a:gd name="T0" fmla="*/ 495300 w 21600"/>
              <a:gd name="T1" fmla="*/ 124619 h 21600"/>
              <a:gd name="T2" fmla="*/ 495300 w 21600"/>
              <a:gd name="T3" fmla="*/ 124619 h 21600"/>
              <a:gd name="T4" fmla="*/ 495300 w 21600"/>
              <a:gd name="T5" fmla="*/ 124619 h 21600"/>
              <a:gd name="T6" fmla="*/ 495300 w 21600"/>
              <a:gd name="T7" fmla="*/ 1246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nchor="ctr"/>
          <a:lstStyle/>
          <a:p>
            <a:pPr algn="r" defTabSz="914400"/>
            <a:endParaRPr lang="en-US" dirty="0"/>
          </a:p>
        </p:txBody>
      </p:sp>
      <p:sp>
        <p:nvSpPr>
          <p:cNvPr id="7" name="Title 1">
            <a:extLst>
              <a:ext uri="{FF2B5EF4-FFF2-40B4-BE49-F238E27FC236}">
                <a16:creationId xmlns:a16="http://schemas.microsoft.com/office/drawing/2014/main" id="{C5A7AA37-A085-477A-ADCF-51E7270BE94E}"/>
              </a:ext>
            </a:extLst>
          </p:cNvPr>
          <p:cNvSpPr>
            <a:spLocks noGrp="1"/>
          </p:cNvSpPr>
          <p:nvPr>
            <p:ph type="title"/>
          </p:nvPr>
        </p:nvSpPr>
        <p:spPr>
          <a:xfrm>
            <a:off x="685800" y="457200"/>
            <a:ext cx="7620000" cy="1981200"/>
          </a:xfrm>
          <a:solidFill>
            <a:schemeClr val="tx1">
              <a:alpha val="60000"/>
            </a:schemeClr>
          </a:solidFill>
        </p:spPr>
        <p:txBody>
          <a:bodyPr vert="horz" lIns="182880" tIns="91440">
            <a:normAutofit/>
          </a:bodyPr>
          <a:lstStyle/>
          <a:p>
            <a:r>
              <a:rPr lang="en-GB" dirty="0">
                <a:solidFill>
                  <a:schemeClr val="bg1"/>
                </a:solidFill>
                <a:latin typeface="Calibri Light" panose="020F0302020204030204" pitchFamily="34" charset="0"/>
                <a:cs typeface="Calibri Light" panose="020F0302020204030204" pitchFamily="34" charset="0"/>
              </a:rPr>
              <a:t>Design Fundamentals for </a:t>
            </a:r>
            <a:br>
              <a:rPr lang="en-GB" dirty="0">
                <a:solidFill>
                  <a:schemeClr val="bg1"/>
                </a:solidFill>
                <a:latin typeface="Calibri Light" panose="020F0302020204030204" pitchFamily="34" charset="0"/>
                <a:cs typeface="Calibri Light" panose="020F0302020204030204" pitchFamily="34" charset="0"/>
              </a:rPr>
            </a:br>
            <a:r>
              <a:rPr lang="en-GB" dirty="0">
                <a:solidFill>
                  <a:schemeClr val="bg1"/>
                </a:solidFill>
                <a:latin typeface="Calibri Light" panose="020F0302020204030204" pitchFamily="34" charset="0"/>
                <a:cs typeface="Calibri Light" panose="020F0302020204030204" pitchFamily="34" charset="0"/>
              </a:rPr>
              <a:t>Living Walls</a:t>
            </a:r>
          </a:p>
        </p:txBody>
      </p:sp>
      <p:sp>
        <p:nvSpPr>
          <p:cNvPr id="8" name="Content Placeholder 2">
            <a:extLst>
              <a:ext uri="{FF2B5EF4-FFF2-40B4-BE49-F238E27FC236}">
                <a16:creationId xmlns:a16="http://schemas.microsoft.com/office/drawing/2014/main" id="{5203F603-C6DE-4AE1-933A-00FE70052781}"/>
              </a:ext>
            </a:extLst>
          </p:cNvPr>
          <p:cNvSpPr>
            <a:spLocks noGrp="1"/>
          </p:cNvSpPr>
          <p:nvPr>
            <p:ph idx="1"/>
          </p:nvPr>
        </p:nvSpPr>
        <p:spPr>
          <a:xfrm>
            <a:off x="685800" y="2569368"/>
            <a:ext cx="3352800" cy="3874295"/>
          </a:xfrm>
          <a:solidFill>
            <a:schemeClr val="tx1">
              <a:alpha val="60000"/>
            </a:schemeClr>
          </a:solidFill>
        </p:spPr>
        <p:txBody>
          <a:bodyPr vert="horz" lIns="182880" tIns="182880" rIns="182880" bIns="182880">
            <a:noAutofit/>
          </a:bodyPr>
          <a:lstStyle/>
          <a:p>
            <a:r>
              <a:rPr lang="en-GB" sz="2000" dirty="0">
                <a:solidFill>
                  <a:schemeClr val="bg1"/>
                </a:solidFill>
                <a:latin typeface="Calibri" panose="020F0502020204030204" pitchFamily="34" charset="0"/>
                <a:cs typeface="Calibri" panose="020F0502020204030204" pitchFamily="34" charset="0"/>
              </a:rPr>
              <a:t>Client Objectives</a:t>
            </a:r>
          </a:p>
          <a:p>
            <a:r>
              <a:rPr lang="en-GB" sz="2000" dirty="0">
                <a:solidFill>
                  <a:schemeClr val="bg1"/>
                </a:solidFill>
                <a:latin typeface="Calibri" panose="020F0502020204030204" pitchFamily="34" charset="0"/>
                <a:cs typeface="Calibri" panose="020F0502020204030204" pitchFamily="34" charset="0"/>
              </a:rPr>
              <a:t>Site Analysis</a:t>
            </a:r>
          </a:p>
          <a:p>
            <a:r>
              <a:rPr lang="en-GB" sz="2000" dirty="0">
                <a:solidFill>
                  <a:schemeClr val="bg1"/>
                </a:solidFill>
                <a:latin typeface="Calibri" panose="020F0502020204030204" pitchFamily="34" charset="0"/>
                <a:cs typeface="Calibri" panose="020F0502020204030204" pitchFamily="34" charset="0"/>
              </a:rPr>
              <a:t>Access</a:t>
            </a:r>
          </a:p>
          <a:p>
            <a:r>
              <a:rPr lang="en-GB" sz="2000" dirty="0">
                <a:solidFill>
                  <a:schemeClr val="bg1"/>
                </a:solidFill>
                <a:latin typeface="Calibri" panose="020F0502020204030204" pitchFamily="34" charset="0"/>
                <a:cs typeface="Calibri" panose="020F0502020204030204" pitchFamily="34" charset="0"/>
              </a:rPr>
              <a:t>Light</a:t>
            </a:r>
          </a:p>
          <a:p>
            <a:r>
              <a:rPr lang="en-GB" sz="2000" dirty="0">
                <a:solidFill>
                  <a:schemeClr val="bg1"/>
                </a:solidFill>
                <a:latin typeface="Calibri" panose="020F0502020204030204" pitchFamily="34" charset="0"/>
                <a:cs typeface="Calibri" panose="020F0502020204030204" pitchFamily="34" charset="0"/>
              </a:rPr>
              <a:t>Water &amp; Pest Control</a:t>
            </a:r>
          </a:p>
          <a:p>
            <a:r>
              <a:rPr lang="en-GB" sz="2000" dirty="0">
                <a:solidFill>
                  <a:schemeClr val="bg1"/>
                </a:solidFill>
                <a:latin typeface="Calibri" panose="020F0502020204030204" pitchFamily="34" charset="0"/>
                <a:cs typeface="Calibri" panose="020F0502020204030204" pitchFamily="34" charset="0"/>
              </a:rPr>
              <a:t>Plant Palette</a:t>
            </a:r>
          </a:p>
          <a:p>
            <a:r>
              <a:rPr lang="en-GB" sz="2000" dirty="0">
                <a:solidFill>
                  <a:schemeClr val="bg1"/>
                </a:solidFill>
                <a:latin typeface="Calibri" panose="020F0502020204030204" pitchFamily="34" charset="0"/>
                <a:cs typeface="Calibri" panose="020F0502020204030204" pitchFamily="34" charset="0"/>
              </a:rPr>
              <a:t>Installation</a:t>
            </a:r>
          </a:p>
          <a:p>
            <a:r>
              <a:rPr lang="en-GB" sz="2000" dirty="0">
                <a:solidFill>
                  <a:schemeClr val="bg1"/>
                </a:solidFill>
                <a:latin typeface="Calibri" panose="020F0502020204030204" pitchFamily="34" charset="0"/>
                <a:cs typeface="Calibri" panose="020F0502020204030204" pitchFamily="34" charset="0"/>
              </a:rPr>
              <a:t>Budget</a:t>
            </a:r>
          </a:p>
          <a:p>
            <a:r>
              <a:rPr lang="en-GB" sz="2000" dirty="0">
                <a:solidFill>
                  <a:schemeClr val="bg1"/>
                </a:solidFill>
                <a:latin typeface="Calibri" panose="020F0502020204030204" pitchFamily="34" charset="0"/>
                <a:cs typeface="Calibri" panose="020F0502020204030204" pitchFamily="34" charset="0"/>
              </a:rPr>
              <a:t>Exterior Considerations</a:t>
            </a:r>
          </a:p>
          <a:p>
            <a:pPr marL="0" indent="0">
              <a:buNone/>
            </a:pPr>
            <a:endParaRPr lang="en-GB" dirty="0">
              <a:solidFill>
                <a:schemeClr val="bg1"/>
              </a:solidFill>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39130"/>
            <a:ext cx="121920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304800" y="442913"/>
            <a:ext cx="4305300" cy="1081088"/>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Client Objectives</a:t>
            </a:r>
          </a:p>
        </p:txBody>
      </p:sp>
      <p:sp>
        <p:nvSpPr>
          <p:cNvPr id="10" name="TextBox 9">
            <a:extLst>
              <a:ext uri="{FF2B5EF4-FFF2-40B4-BE49-F238E27FC236}">
                <a16:creationId xmlns:a16="http://schemas.microsoft.com/office/drawing/2014/main" id="{D31EAC57-2844-4B35-8B28-25BF423B3802}"/>
              </a:ext>
            </a:extLst>
          </p:cNvPr>
          <p:cNvSpPr txBox="1"/>
          <p:nvPr/>
        </p:nvSpPr>
        <p:spPr>
          <a:xfrm>
            <a:off x="228600" y="1295400"/>
            <a:ext cx="4876800" cy="4785926"/>
          </a:xfrm>
          <a:prstGeom prst="rect">
            <a:avLst/>
          </a:prstGeom>
          <a:noFill/>
        </p:spPr>
        <p:txBody>
          <a:bodyPr wrap="square" rtlCol="0">
            <a:spAutoFit/>
          </a:bodyPr>
          <a:lstStyle/>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Biophilia Benefits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Increased retail sales, tenant retention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Increased patient healing rates, decreased medication consumption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Increase property value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Increase worker productivity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Improved Air Quality</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Well Building Certification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On-Brand Messaging; green business, emphasis on art &amp; aesthetics, unique</a:t>
            </a:r>
          </a:p>
        </p:txBody>
      </p:sp>
      <p:pic>
        <p:nvPicPr>
          <p:cNvPr id="8" name="Picture 5">
            <a:extLst>
              <a:ext uri="{FF2B5EF4-FFF2-40B4-BE49-F238E27FC236}">
                <a16:creationId xmlns:a16="http://schemas.microsoft.com/office/drawing/2014/main" id="{D7F96AD5-13D6-40C1-BD0C-0B4C4B17FEC1}"/>
              </a:ext>
            </a:extLst>
          </p:cNvPr>
          <p:cNvPicPr>
            <a:picLocks noChangeAspect="1"/>
          </p:cNvPicPr>
          <p:nvPr/>
        </p:nvPicPr>
        <p:blipFill rotWithShape="1">
          <a:blip r:embed="rId3">
            <a:extLst>
              <a:ext uri="{28A0092B-C50C-407E-A947-70E740481C1C}">
                <a14:useLocalDpi xmlns:a14="http://schemas.microsoft.com/office/drawing/2010/main" val="0"/>
              </a:ext>
            </a:extLst>
          </a:blip>
          <a:srcRect l="4166" r="7495"/>
          <a:stretch/>
        </p:blipFill>
        <p:spPr bwMode="auto">
          <a:xfrm>
            <a:off x="4968240" y="304800"/>
            <a:ext cx="7223760" cy="616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4">
            <a:extLst>
              <a:ext uri="{FF2B5EF4-FFF2-40B4-BE49-F238E27FC236}">
                <a16:creationId xmlns:a16="http://schemas.microsoft.com/office/drawing/2014/main" id="{C2F7099A-A07C-4115-B3E0-F04C3CC7E452}"/>
              </a:ext>
            </a:extLst>
          </p:cNvPr>
          <p:cNvSpPr>
            <a:spLocks/>
          </p:cNvSpPr>
          <p:nvPr/>
        </p:nvSpPr>
        <p:spPr bwMode="auto">
          <a:xfrm>
            <a:off x="152400" y="6486226"/>
            <a:ext cx="3427413" cy="215900"/>
          </a:xfrm>
          <a:custGeom>
            <a:avLst/>
            <a:gdLst>
              <a:gd name="T0" fmla="*/ 1713706 w 21600"/>
              <a:gd name="T1" fmla="*/ 107950 h 21600"/>
              <a:gd name="T2" fmla="*/ 1713706 w 21600"/>
              <a:gd name="T3" fmla="*/ 107950 h 21600"/>
              <a:gd name="T4" fmla="*/ 1713706 w 21600"/>
              <a:gd name="T5" fmla="*/ 107950 h 21600"/>
              <a:gd name="T6" fmla="*/ 1713706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lvl="0" eaLnBrk="0">
              <a:lnSpc>
                <a:spcPct val="125000"/>
              </a:lnSpc>
              <a:defRPr/>
            </a:pPr>
            <a:r>
              <a:rPr lang="en-US" sz="800">
                <a:solidFill>
                  <a:schemeClr val="bg1"/>
                </a:solidFill>
              </a:rPr>
              <a:t>Photo: Cityscapes, Bethesda, MD</a:t>
            </a:r>
            <a:endParaRPr lang="en-US" sz="800" dirty="0">
              <a:solidFill>
                <a:schemeClr val="bg1"/>
              </a:solidFill>
            </a:endParaRPr>
          </a:p>
        </p:txBody>
      </p:sp>
    </p:spTree>
    <p:extLst>
      <p:ext uri="{BB962C8B-B14F-4D97-AF65-F5344CB8AC3E}">
        <p14:creationId xmlns:p14="http://schemas.microsoft.com/office/powerpoint/2010/main" val="410288275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p:cNvSpPr>
          <p:nvPr/>
        </p:nvSpPr>
        <p:spPr bwMode="auto">
          <a:xfrm>
            <a:off x="0" y="0"/>
            <a:ext cx="5327915" cy="685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tx1">
              <a:lumMod val="75000"/>
              <a:lumOff val="25000"/>
              <a:alpha val="75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82880" tIns="182880" rIns="182880" bIns="182880"/>
          <a:lstStyle/>
          <a:p>
            <a:pPr defTabSz="914377">
              <a:spcBef>
                <a:spcPts val="1200"/>
              </a:spcBef>
            </a:pPr>
            <a:endParaRPr lang="en-US" sz="2000" dirty="0">
              <a:solidFill>
                <a:schemeClr val="bg1"/>
              </a:solidFill>
              <a:latin typeface="ArialNarrow-Italic" charset="0"/>
              <a:sym typeface="ArialNarrow-Italic" charset="0"/>
            </a:endParaRPr>
          </a:p>
          <a:p>
            <a:pPr defTabSz="914377">
              <a:spcBef>
                <a:spcPts val="1200"/>
              </a:spcBef>
            </a:pPr>
            <a:endParaRPr lang="en-US" sz="2000" dirty="0">
              <a:solidFill>
                <a:schemeClr val="bg1"/>
              </a:solidFill>
              <a:latin typeface="ArialNarrow-Italic" charset="0"/>
              <a:sym typeface="ArialNarrow-Italic" charset="0"/>
            </a:endParaRPr>
          </a:p>
          <a:p>
            <a:pPr defTabSz="914400">
              <a:lnSpc>
                <a:spcPct val="80000"/>
              </a:lnSpc>
            </a:pPr>
            <a:r>
              <a:rPr lang="en-US" sz="2000" dirty="0">
                <a:solidFill>
                  <a:schemeClr val="bg1"/>
                </a:solidFill>
                <a:latin typeface="ArialNarrow-Italic" charset="0"/>
                <a:sym typeface="ArialNarrow-Italic" charset="0"/>
              </a:rPr>
              <a:t>  </a:t>
            </a:r>
            <a:r>
              <a:rPr lang="en-US" sz="2000" b="1" dirty="0">
                <a:solidFill>
                  <a:schemeClr val="bg1"/>
                </a:solidFill>
                <a:latin typeface="+mn-lt"/>
                <a:sym typeface="ArialNarrow-Italic" charset="0"/>
              </a:rPr>
              <a:t>C</a:t>
            </a:r>
            <a:r>
              <a:rPr lang="en-US" sz="2000" b="1" dirty="0">
                <a:solidFill>
                  <a:schemeClr val="bg1"/>
                </a:solidFill>
                <a:latin typeface="+mn-lt"/>
                <a:sym typeface="ArialNarrow-Bold" charset="0"/>
              </a:rPr>
              <a:t>opyright Materials</a:t>
            </a:r>
            <a:endParaRPr lang="en-US" sz="2000" b="1" dirty="0">
              <a:solidFill>
                <a:schemeClr val="bg1"/>
              </a:solidFill>
              <a:latin typeface="+mn-lt"/>
              <a:cs typeface="Arial" pitchFamily="34" charset="0"/>
              <a:sym typeface="Arial" pitchFamily="34" charset="0"/>
            </a:endParaRPr>
          </a:p>
          <a:p>
            <a:pPr lvl="1" defTabSz="914400">
              <a:lnSpc>
                <a:spcPct val="80000"/>
              </a:lnSpc>
            </a:pPr>
            <a:endParaRPr lang="en-US" sz="2000" b="1" dirty="0">
              <a:solidFill>
                <a:schemeClr val="bg1"/>
              </a:solidFill>
              <a:latin typeface="+mn-lt"/>
              <a:cs typeface="Arial" pitchFamily="34" charset="0"/>
              <a:sym typeface="Arial" pitchFamily="34" charset="0"/>
            </a:endParaRPr>
          </a:p>
          <a:p>
            <a:pPr defTabSz="914400">
              <a:lnSpc>
                <a:spcPct val="150000"/>
              </a:lnSpc>
            </a:pPr>
            <a:r>
              <a:rPr lang="en-US" sz="2000" dirty="0">
                <a:solidFill>
                  <a:schemeClr val="bg1"/>
                </a:solidFill>
                <a:latin typeface="+mn-lt"/>
                <a:sym typeface="ArialNarrow-Italic" charset="0"/>
              </a:rPr>
              <a:t>   This presentation is protected by US and      </a:t>
            </a:r>
          </a:p>
          <a:p>
            <a:pPr defTabSz="914400">
              <a:lnSpc>
                <a:spcPct val="150000"/>
              </a:lnSpc>
            </a:pPr>
            <a:r>
              <a:rPr lang="en-US" sz="2000" dirty="0">
                <a:solidFill>
                  <a:schemeClr val="bg1"/>
                </a:solidFill>
                <a:latin typeface="+mn-lt"/>
                <a:sym typeface="ArialNarrow-Italic" charset="0"/>
              </a:rPr>
              <a:t>   International Copyright laws. </a:t>
            </a:r>
          </a:p>
          <a:p>
            <a:pPr defTabSz="914400">
              <a:lnSpc>
                <a:spcPct val="150000"/>
              </a:lnSpc>
            </a:pPr>
            <a:r>
              <a:rPr lang="en-US" sz="2000" dirty="0">
                <a:solidFill>
                  <a:schemeClr val="bg1"/>
                </a:solidFill>
                <a:latin typeface="+mn-lt"/>
                <a:sym typeface="ArialNarrow-Italic" charset="0"/>
              </a:rPr>
              <a:t>   Reproduction, distribution, display and use </a:t>
            </a:r>
          </a:p>
          <a:p>
            <a:pPr defTabSz="914400">
              <a:lnSpc>
                <a:spcPct val="150000"/>
              </a:lnSpc>
            </a:pPr>
            <a:r>
              <a:rPr lang="en-US" sz="2000" dirty="0">
                <a:solidFill>
                  <a:schemeClr val="bg1"/>
                </a:solidFill>
                <a:latin typeface="+mn-lt"/>
                <a:sym typeface="ArialNarrow-Italic" charset="0"/>
              </a:rPr>
              <a:t>   of the presentation   </a:t>
            </a:r>
          </a:p>
          <a:p>
            <a:pPr defTabSz="914400">
              <a:lnSpc>
                <a:spcPct val="150000"/>
              </a:lnSpc>
            </a:pPr>
            <a:r>
              <a:rPr lang="en-US" sz="2000" dirty="0">
                <a:solidFill>
                  <a:schemeClr val="bg1"/>
                </a:solidFill>
                <a:latin typeface="+mn-lt"/>
                <a:sym typeface="ArialNarrow-Italic" charset="0"/>
              </a:rPr>
              <a:t>   without written permission of </a:t>
            </a:r>
          </a:p>
          <a:p>
            <a:pPr defTabSz="914400">
              <a:lnSpc>
                <a:spcPct val="150000"/>
              </a:lnSpc>
            </a:pPr>
            <a:r>
              <a:rPr lang="en-US" sz="2000" dirty="0">
                <a:solidFill>
                  <a:schemeClr val="bg1"/>
                </a:solidFill>
                <a:latin typeface="+mn-lt"/>
                <a:sym typeface="ArialNarrow-Italic" charset="0"/>
              </a:rPr>
              <a:t>   Green Plants for Green Buildings is prohibited.</a:t>
            </a:r>
            <a:endParaRPr lang="en-US" sz="2000" dirty="0">
              <a:solidFill>
                <a:schemeClr val="bg1"/>
              </a:solidFill>
              <a:latin typeface="+mn-lt"/>
              <a:cs typeface="Arial" pitchFamily="34" charset="0"/>
              <a:sym typeface="Arial" pitchFamily="34" charset="0"/>
            </a:endParaRPr>
          </a:p>
          <a:p>
            <a:pPr lvl="1" defTabSz="914400"/>
            <a:endParaRPr lang="en-US" sz="2000" dirty="0">
              <a:solidFill>
                <a:schemeClr val="bg1"/>
              </a:solidFill>
              <a:latin typeface="+mn-lt"/>
              <a:sym typeface="ArialNarrow-Italic" charset="0"/>
            </a:endParaRPr>
          </a:p>
          <a:p>
            <a:pPr defTabSz="914400">
              <a:lnSpc>
                <a:spcPct val="80000"/>
              </a:lnSpc>
            </a:pPr>
            <a:r>
              <a:rPr lang="en-US" sz="2000" dirty="0">
                <a:solidFill>
                  <a:schemeClr val="bg1"/>
                </a:solidFill>
                <a:latin typeface="+mn-lt"/>
                <a:sym typeface="ArialNarrow-Italic" charset="0"/>
              </a:rPr>
              <a:t>  © 2017 Green Plants for Green Buildings</a:t>
            </a:r>
            <a:endParaRPr lang="en-US" sz="2000" dirty="0">
              <a:solidFill>
                <a:schemeClr val="bg1"/>
              </a:solidFill>
              <a:latin typeface="+mn-lt"/>
            </a:endParaRPr>
          </a:p>
        </p:txBody>
      </p:sp>
      <p:sp>
        <p:nvSpPr>
          <p:cNvPr id="20484" name="AutoShape 4"/>
          <p:cNvSpPr>
            <a:spLocks/>
          </p:cNvSpPr>
          <p:nvPr/>
        </p:nvSpPr>
        <p:spPr bwMode="auto">
          <a:xfrm>
            <a:off x="9601200" y="6351588"/>
            <a:ext cx="990600" cy="249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r" defTabSz="914377"/>
            <a:fld id="{3FA8C958-4A5F-40C1-8D15-B00B9DFEEC8E}" type="slidenum">
              <a:rPr lang="en-US" sz="1100">
                <a:solidFill>
                  <a:srgbClr val="FFFFFF"/>
                </a:solidFill>
                <a:latin typeface="Arial" pitchFamily="34" charset="0"/>
                <a:cs typeface="Arial" pitchFamily="34" charset="0"/>
                <a:sym typeface="Arial" pitchFamily="34" charset="0"/>
              </a:rPr>
              <a:pPr algn="r" defTabSz="914377"/>
              <a:t>3</a:t>
            </a:fld>
            <a:endParaRPr lang="en-US" sz="1800"/>
          </a:p>
        </p:txBody>
      </p:sp>
      <p:sp>
        <p:nvSpPr>
          <p:cNvPr id="6" name="TextBox 5"/>
          <p:cNvSpPr txBox="1"/>
          <p:nvPr/>
        </p:nvSpPr>
        <p:spPr>
          <a:xfrm>
            <a:off x="228600" y="6351588"/>
            <a:ext cx="4101008" cy="369332"/>
          </a:xfrm>
          <a:prstGeom prst="rect">
            <a:avLst/>
          </a:prstGeom>
          <a:noFill/>
        </p:spPr>
        <p:txBody>
          <a:bodyPr wrap="square" tIns="91440" bIns="91440" rtlCol="0">
            <a:spAutoFit/>
          </a:bodyPr>
          <a:lstStyle/>
          <a:p>
            <a:pPr marL="0" lvl="1"/>
            <a:r>
              <a:rPr lang="en-GB" dirty="0">
                <a:solidFill>
                  <a:schemeClr val="bg1"/>
                </a:solidFill>
              </a:rPr>
              <a:t>Photo:  Jim Mumford, </a:t>
            </a:r>
            <a:r>
              <a:rPr lang="en-GB" dirty="0" err="1">
                <a:solidFill>
                  <a:schemeClr val="bg1"/>
                </a:solidFill>
              </a:rPr>
              <a:t>GreenScaped</a:t>
            </a:r>
            <a:r>
              <a:rPr lang="en-GB" dirty="0">
                <a:solidFill>
                  <a:schemeClr val="bg1"/>
                </a:solidFill>
              </a:rPr>
              <a:t> Buildings</a:t>
            </a:r>
            <a:endParaRPr lang="en-US" sz="1800" dirty="0">
              <a:solidFill>
                <a:schemeClr val="bg1"/>
              </a:solidFill>
            </a:endParaRPr>
          </a:p>
        </p:txBody>
      </p:sp>
      <p:pic>
        <p:nvPicPr>
          <p:cNvPr id="7" name="Picture 1" descr="LW photo slide 3.jpg">
            <a:extLst>
              <a:ext uri="{FF2B5EF4-FFF2-40B4-BE49-F238E27FC236}">
                <a16:creationId xmlns:a16="http://schemas.microsoft.com/office/drawing/2014/main" id="{39935EA1-579E-4405-9F53-1BC7D669CEB6}"/>
              </a:ext>
            </a:extLst>
          </p:cNvPr>
          <p:cNvPicPr>
            <a:picLocks noChangeAspect="1"/>
          </p:cNvPicPr>
          <p:nvPr/>
        </p:nvPicPr>
        <p:blipFill rotWithShape="1">
          <a:blip r:embed="rId3"/>
          <a:srcRect l="2741"/>
          <a:stretch/>
        </p:blipFill>
        <p:spPr bwMode="auto">
          <a:xfrm>
            <a:off x="5327916" y="-1371600"/>
            <a:ext cx="6891974" cy="9022080"/>
          </a:xfrm>
          <a:prstGeom prst="rect">
            <a:avLst/>
          </a:prstGeom>
          <a:noFill/>
          <a:ln w="9525">
            <a:noFill/>
            <a:miter lim="800000"/>
            <a:headEnd/>
            <a:tailEnd/>
          </a:ln>
        </p:spPr>
      </p:pic>
    </p:spTree>
    <p:extLst>
      <p:ext uri="{BB962C8B-B14F-4D97-AF65-F5344CB8AC3E}">
        <p14:creationId xmlns:p14="http://schemas.microsoft.com/office/powerpoint/2010/main" val="1531140642"/>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39130"/>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647700" y="595312"/>
            <a:ext cx="4305300" cy="1081088"/>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Site Analysis</a:t>
            </a:r>
          </a:p>
        </p:txBody>
      </p:sp>
      <p:sp>
        <p:nvSpPr>
          <p:cNvPr id="10" name="TextBox 9">
            <a:extLst>
              <a:ext uri="{FF2B5EF4-FFF2-40B4-BE49-F238E27FC236}">
                <a16:creationId xmlns:a16="http://schemas.microsoft.com/office/drawing/2014/main" id="{D31EAC57-2844-4B35-8B28-25BF423B3802}"/>
              </a:ext>
            </a:extLst>
          </p:cNvPr>
          <p:cNvSpPr txBox="1"/>
          <p:nvPr/>
        </p:nvSpPr>
        <p:spPr>
          <a:xfrm>
            <a:off x="647700" y="2317046"/>
            <a:ext cx="4876800" cy="3093154"/>
          </a:xfrm>
          <a:prstGeom prst="rect">
            <a:avLst/>
          </a:prstGeom>
          <a:noFill/>
        </p:spPr>
        <p:txBody>
          <a:bodyPr wrap="square" rtlCol="0">
            <a:spAutoFit/>
          </a:bodyPr>
          <a:lstStyle/>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Building and support structure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New construction or retrofit?</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Size of wall</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Structural integrity and the weight load</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Attachment surface</a:t>
            </a:r>
          </a:p>
          <a:p>
            <a:pPr>
              <a:spcAft>
                <a:spcPts val="1800"/>
              </a:spcAft>
              <a:buClr>
                <a:schemeClr val="bg1"/>
              </a:buClr>
            </a:pPr>
            <a:endParaRPr lang="en-US" sz="2000" dirty="0">
              <a:solidFill>
                <a:schemeClr val="bg1"/>
              </a:solidFill>
              <a:latin typeface="+mn-lt"/>
            </a:endParaRPr>
          </a:p>
        </p:txBody>
      </p:sp>
      <p:pic>
        <p:nvPicPr>
          <p:cNvPr id="6" name="Picture 5">
            <a:extLst>
              <a:ext uri="{FF2B5EF4-FFF2-40B4-BE49-F238E27FC236}">
                <a16:creationId xmlns:a16="http://schemas.microsoft.com/office/drawing/2014/main" id="{3E866EC0-A909-437A-B8E4-DFA604E39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0"/>
            <a:ext cx="5972175" cy="6858000"/>
          </a:xfrm>
          <a:prstGeom prst="rect">
            <a:avLst/>
          </a:prstGeom>
        </p:spPr>
      </p:pic>
      <p:sp>
        <p:nvSpPr>
          <p:cNvPr id="2" name="Rectangle 1">
            <a:extLst>
              <a:ext uri="{FF2B5EF4-FFF2-40B4-BE49-F238E27FC236}">
                <a16:creationId xmlns:a16="http://schemas.microsoft.com/office/drawing/2014/main" id="{84CAFEA1-0209-4DEA-8B14-E92D9BB09EBD}"/>
              </a:ext>
            </a:extLst>
          </p:cNvPr>
          <p:cNvSpPr/>
          <p:nvPr/>
        </p:nvSpPr>
        <p:spPr>
          <a:xfrm>
            <a:off x="6322533" y="6477000"/>
            <a:ext cx="4503156" cy="276999"/>
          </a:xfrm>
          <a:prstGeom prst="rect">
            <a:avLst/>
          </a:prstGeom>
        </p:spPr>
        <p:txBody>
          <a:bodyPr wrap="none">
            <a:spAutoFit/>
          </a:bodyPr>
          <a:lstStyle/>
          <a:p>
            <a:r>
              <a:rPr lang="en-US" dirty="0"/>
              <a:t>Photo:  </a:t>
            </a:r>
            <a:r>
              <a:rPr lang="en-US" dirty="0" err="1"/>
              <a:t>SageGreenLife</a:t>
            </a:r>
            <a:r>
              <a:rPr lang="en-US" dirty="0"/>
              <a:t> system, installed by </a:t>
            </a:r>
            <a:r>
              <a:rPr lang="en-US" dirty="0" err="1"/>
              <a:t>Ambius</a:t>
            </a:r>
            <a:r>
              <a:rPr lang="en-US" dirty="0"/>
              <a:t>, Chicago, IL</a:t>
            </a:r>
          </a:p>
        </p:txBody>
      </p:sp>
    </p:spTree>
    <p:extLst>
      <p:ext uri="{BB962C8B-B14F-4D97-AF65-F5344CB8AC3E}">
        <p14:creationId xmlns:p14="http://schemas.microsoft.com/office/powerpoint/2010/main" val="127977798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39130"/>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647700" y="595312"/>
            <a:ext cx="4305300" cy="1081088"/>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Access </a:t>
            </a:r>
          </a:p>
        </p:txBody>
      </p:sp>
      <p:sp>
        <p:nvSpPr>
          <p:cNvPr id="10" name="TextBox 9">
            <a:extLst>
              <a:ext uri="{FF2B5EF4-FFF2-40B4-BE49-F238E27FC236}">
                <a16:creationId xmlns:a16="http://schemas.microsoft.com/office/drawing/2014/main" id="{D31EAC57-2844-4B35-8B28-25BF423B3802}"/>
              </a:ext>
            </a:extLst>
          </p:cNvPr>
          <p:cNvSpPr txBox="1"/>
          <p:nvPr/>
        </p:nvSpPr>
        <p:spPr>
          <a:xfrm>
            <a:off x="633412" y="1553707"/>
            <a:ext cx="4876800" cy="4478149"/>
          </a:xfrm>
          <a:prstGeom prst="rect">
            <a:avLst/>
          </a:prstGeom>
          <a:noFill/>
        </p:spPr>
        <p:txBody>
          <a:bodyPr wrap="square" rtlCol="0">
            <a:spAutoFit/>
          </a:bodyPr>
          <a:lstStyle/>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Utilities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Lighting</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Irrigation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For maintenance and replanting</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Plumbing and drainage (some systems)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Monitoring of moisture and irrigation systems and equipment</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People</a:t>
            </a:r>
          </a:p>
          <a:p>
            <a:pPr>
              <a:spcAft>
                <a:spcPts val="1800"/>
              </a:spcAft>
              <a:buClr>
                <a:schemeClr val="bg1"/>
              </a:buClr>
            </a:pPr>
            <a:endParaRPr lang="en-US" sz="2000" dirty="0">
              <a:solidFill>
                <a:schemeClr val="bg1"/>
              </a:solidFill>
              <a:latin typeface="+mn-lt"/>
            </a:endParaRPr>
          </a:p>
        </p:txBody>
      </p:sp>
      <p:pic>
        <p:nvPicPr>
          <p:cNvPr id="7" name="Picture 2" descr="https://lh3.googleusercontent.com/OEWTRWGe8aXxTW3ZS-sp5ANehSIDoL3vIsrZCZrsSyJHc9Wy8Y4SQciPvEv_o66zaF5alr70iDVyJxiuAH-mo5_25CkvNmkXnFJ5LzeBBXVammLVP4kVHjb9Jt6AsEt0bElJ77V9KDaQt9lNkwxdLtgLDnMPh_8pstqeY1Z7JuK_VRvnNfWkRvtsydYmQ5HifaGVwPtvm_ZW1lFxxaeLd02oQOFHLcG8kFm-6BO584hlJvH60F67iIxNnBaJ7gMHfcS0jqMaKHoZyrH-7dtlaw8eb3NgfSlwTX2kkJCqiCLDcMpL7JjKvBYjauJSeCIId1QtxBNSdDbCiqHzz6PByph4GPr5NeHIpn2RxhX8igBoERMXl9LmFHbpVjvZQxcFTOqkFivGKqVTlWwjPK2yIutIbd661uAgMMgRko14r9D5UDB3AnMnZhXqKMpXnFLXogINX19jbXJ4d3vuLn-l7Om-x0x4_YAF_yBY-_-NDRy_endfAqJo3yXROStPGGIy-wvozH0zSrvkauI6amZWIy45ThkE8cPGjTBRq2XD9_lPWEK3S47yP9COTmiG4KrVakB_LuQiR_FZcjUtg5m_HfDP5kAXYkutghPI_hg2Q51e8mp6iCI12Du4Zj96-KXbQXxqr3Fgb5Ohq8oDBC--jDGxJg=w1704-h1278-no">
            <a:extLst>
              <a:ext uri="{FF2B5EF4-FFF2-40B4-BE49-F238E27FC236}">
                <a16:creationId xmlns:a16="http://schemas.microsoft.com/office/drawing/2014/main" id="{B3ACC4C5-519B-45F1-B592-10A6DD0725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65" t="18097" r="25080" b="4287"/>
          <a:stretch/>
        </p:blipFill>
        <p:spPr bwMode="auto">
          <a:xfrm>
            <a:off x="5867400" y="-39130"/>
            <a:ext cx="6324600" cy="68971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B592D7-44F2-4795-9B78-3DA46FB641F7}"/>
              </a:ext>
            </a:extLst>
          </p:cNvPr>
          <p:cNvSpPr/>
          <p:nvPr/>
        </p:nvSpPr>
        <p:spPr>
          <a:xfrm>
            <a:off x="9448800" y="6581000"/>
            <a:ext cx="2457724" cy="276999"/>
          </a:xfrm>
          <a:prstGeom prst="rect">
            <a:avLst/>
          </a:prstGeom>
        </p:spPr>
        <p:txBody>
          <a:bodyPr wrap="none">
            <a:spAutoFit/>
          </a:bodyPr>
          <a:lstStyle/>
          <a:p>
            <a:r>
              <a:rPr lang="en-US" dirty="0"/>
              <a:t>Photo: Whole Foods, Boston, MA</a:t>
            </a:r>
          </a:p>
        </p:txBody>
      </p:sp>
    </p:spTree>
    <p:extLst>
      <p:ext uri="{BB962C8B-B14F-4D97-AF65-F5344CB8AC3E}">
        <p14:creationId xmlns:p14="http://schemas.microsoft.com/office/powerpoint/2010/main" val="92093498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3233A59-B87C-4393-99F9-E2E9FFC56E1E}"/>
              </a:ext>
            </a:extLst>
          </p:cNvPr>
          <p:cNvSpPr/>
          <p:nvPr/>
        </p:nvSpPr>
        <p:spPr>
          <a:xfrm>
            <a:off x="0" y="-25430"/>
            <a:ext cx="121920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2">
            <a:extLst>
              <a:ext uri="{FF2B5EF4-FFF2-40B4-BE49-F238E27FC236}">
                <a16:creationId xmlns:a16="http://schemas.microsoft.com/office/drawing/2014/main" id="{32032FCD-E430-4D3F-A0B5-A5CFC0B8E8C2}"/>
              </a:ext>
            </a:extLst>
          </p:cNvPr>
          <p:cNvSpPr/>
          <p:nvPr/>
        </p:nvSpPr>
        <p:spPr>
          <a:xfrm>
            <a:off x="3719475" y="860129"/>
            <a:ext cx="4020007" cy="6011570"/>
          </a:xfrm>
          <a:prstGeom prst="rect">
            <a:avLst/>
          </a:prstGeom>
          <a:blipFill>
            <a:blip r:embed="rId3" cstate="print"/>
            <a:stretch>
              <a:fillRect/>
            </a:stretch>
          </a:blipFill>
        </p:spPr>
        <p:txBody>
          <a:bodyPr wrap="square" lIns="0" tIns="0" rIns="0" bIns="0" rtlCol="0"/>
          <a:lstStyle/>
          <a:p>
            <a:pPr defTabSz="1005840"/>
            <a:endParaRPr sz="1980" kern="0" dirty="0">
              <a:solidFill>
                <a:sysClr val="windowText" lastClr="000000"/>
              </a:solidFill>
            </a:endParaRPr>
          </a:p>
        </p:txBody>
      </p:sp>
      <p:sp>
        <p:nvSpPr>
          <p:cNvPr id="11" name="object 3">
            <a:extLst>
              <a:ext uri="{FF2B5EF4-FFF2-40B4-BE49-F238E27FC236}">
                <a16:creationId xmlns:a16="http://schemas.microsoft.com/office/drawing/2014/main" id="{50B13042-645D-48CC-AA19-3DD573BC60AA}"/>
              </a:ext>
            </a:extLst>
          </p:cNvPr>
          <p:cNvSpPr/>
          <p:nvPr/>
        </p:nvSpPr>
        <p:spPr>
          <a:xfrm>
            <a:off x="3414102" y="5254672"/>
            <a:ext cx="1269873" cy="485458"/>
          </a:xfrm>
          <a:custGeom>
            <a:avLst/>
            <a:gdLst/>
            <a:ahLst/>
            <a:cxnLst/>
            <a:rect l="l" t="t" r="r" b="b"/>
            <a:pathLst>
              <a:path w="1154429" h="441325">
                <a:moveTo>
                  <a:pt x="1079080" y="414451"/>
                </a:moveTo>
                <a:lnTo>
                  <a:pt x="1069340" y="440944"/>
                </a:lnTo>
                <a:lnTo>
                  <a:pt x="1154048" y="431419"/>
                </a:lnTo>
                <a:lnTo>
                  <a:pt x="1142197" y="418846"/>
                </a:lnTo>
                <a:lnTo>
                  <a:pt x="1091057" y="418846"/>
                </a:lnTo>
                <a:lnTo>
                  <a:pt x="1079080" y="414451"/>
                </a:lnTo>
                <a:close/>
              </a:path>
              <a:path w="1154429" h="441325">
                <a:moveTo>
                  <a:pt x="1085887" y="395937"/>
                </a:moveTo>
                <a:lnTo>
                  <a:pt x="1079080" y="414451"/>
                </a:lnTo>
                <a:lnTo>
                  <a:pt x="1091057" y="418846"/>
                </a:lnTo>
                <a:lnTo>
                  <a:pt x="1097788" y="400304"/>
                </a:lnTo>
                <a:lnTo>
                  <a:pt x="1085887" y="395937"/>
                </a:lnTo>
                <a:close/>
              </a:path>
              <a:path w="1154429" h="441325">
                <a:moveTo>
                  <a:pt x="1095629" y="369443"/>
                </a:moveTo>
                <a:lnTo>
                  <a:pt x="1085887" y="395937"/>
                </a:lnTo>
                <a:lnTo>
                  <a:pt x="1097788" y="400304"/>
                </a:lnTo>
                <a:lnTo>
                  <a:pt x="1091057" y="418846"/>
                </a:lnTo>
                <a:lnTo>
                  <a:pt x="1142197" y="418846"/>
                </a:lnTo>
                <a:lnTo>
                  <a:pt x="1095629" y="369443"/>
                </a:lnTo>
                <a:close/>
              </a:path>
              <a:path w="1154429" h="441325">
                <a:moveTo>
                  <a:pt x="6857" y="0"/>
                </a:moveTo>
                <a:lnTo>
                  <a:pt x="0" y="18542"/>
                </a:lnTo>
                <a:lnTo>
                  <a:pt x="1079080" y="414451"/>
                </a:lnTo>
                <a:lnTo>
                  <a:pt x="1085887" y="395937"/>
                </a:lnTo>
                <a:lnTo>
                  <a:pt x="6857"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12" name="object 4">
            <a:extLst>
              <a:ext uri="{FF2B5EF4-FFF2-40B4-BE49-F238E27FC236}">
                <a16:creationId xmlns:a16="http://schemas.microsoft.com/office/drawing/2014/main" id="{B5F84704-85C8-47A3-B2A9-DB35C7404629}"/>
              </a:ext>
            </a:extLst>
          </p:cNvPr>
          <p:cNvSpPr/>
          <p:nvPr/>
        </p:nvSpPr>
        <p:spPr>
          <a:xfrm>
            <a:off x="5613958" y="2984966"/>
            <a:ext cx="2279903" cy="3929761"/>
          </a:xfrm>
          <a:custGeom>
            <a:avLst/>
            <a:gdLst/>
            <a:ahLst/>
            <a:cxnLst/>
            <a:rect l="l" t="t" r="r" b="b"/>
            <a:pathLst>
              <a:path w="2072639" h="3572509">
                <a:moveTo>
                  <a:pt x="2072639" y="3572256"/>
                </a:moveTo>
                <a:lnTo>
                  <a:pt x="1480692" y="3222967"/>
                </a:lnTo>
                <a:lnTo>
                  <a:pt x="1555241" y="2913367"/>
                </a:lnTo>
                <a:lnTo>
                  <a:pt x="1036320" y="2678391"/>
                </a:lnTo>
                <a:lnTo>
                  <a:pt x="1209294" y="670052"/>
                </a:lnTo>
                <a:lnTo>
                  <a:pt x="690372" y="589026"/>
                </a:lnTo>
                <a:lnTo>
                  <a:pt x="630047" y="931926"/>
                </a:lnTo>
                <a:lnTo>
                  <a:pt x="580898" y="922401"/>
                </a:lnTo>
                <a:lnTo>
                  <a:pt x="633222" y="579501"/>
                </a:lnTo>
                <a:lnTo>
                  <a:pt x="190500" y="527050"/>
                </a:lnTo>
                <a:lnTo>
                  <a:pt x="204724" y="2232279"/>
                </a:lnTo>
                <a:lnTo>
                  <a:pt x="0" y="2175129"/>
                </a:lnTo>
                <a:lnTo>
                  <a:pt x="0" y="0"/>
                </a:lnTo>
              </a:path>
            </a:pathLst>
          </a:custGeom>
          <a:ln w="19812">
            <a:solidFill>
              <a:srgbClr val="0000FF"/>
            </a:solidFill>
          </a:ln>
        </p:spPr>
        <p:txBody>
          <a:bodyPr wrap="square" lIns="0" tIns="0" rIns="0" bIns="0" rtlCol="0"/>
          <a:lstStyle/>
          <a:p>
            <a:pPr defTabSz="1005840"/>
            <a:endParaRPr sz="1980" kern="0" dirty="0">
              <a:solidFill>
                <a:sysClr val="windowText" lastClr="000000"/>
              </a:solidFill>
            </a:endParaRPr>
          </a:p>
        </p:txBody>
      </p:sp>
      <p:sp>
        <p:nvSpPr>
          <p:cNvPr id="13" name="object 5">
            <a:extLst>
              <a:ext uri="{FF2B5EF4-FFF2-40B4-BE49-F238E27FC236}">
                <a16:creationId xmlns:a16="http://schemas.microsoft.com/office/drawing/2014/main" id="{257555FD-B674-4F8A-ABDC-3988F273FA19}"/>
              </a:ext>
            </a:extLst>
          </p:cNvPr>
          <p:cNvSpPr/>
          <p:nvPr/>
        </p:nvSpPr>
        <p:spPr>
          <a:xfrm>
            <a:off x="4769051" y="860966"/>
            <a:ext cx="845185" cy="2156270"/>
          </a:xfrm>
          <a:custGeom>
            <a:avLst/>
            <a:gdLst/>
            <a:ahLst/>
            <a:cxnLst/>
            <a:rect l="l" t="t" r="r" b="b"/>
            <a:pathLst>
              <a:path w="768350" h="1960245">
                <a:moveTo>
                  <a:pt x="768096" y="1959864"/>
                </a:moveTo>
                <a:lnTo>
                  <a:pt x="38100" y="1921764"/>
                </a:lnTo>
                <a:lnTo>
                  <a:pt x="0" y="0"/>
                </a:lnTo>
              </a:path>
            </a:pathLst>
          </a:custGeom>
          <a:ln w="19812">
            <a:solidFill>
              <a:srgbClr val="0000FF"/>
            </a:solidFill>
          </a:ln>
        </p:spPr>
        <p:txBody>
          <a:bodyPr wrap="square" lIns="0" tIns="0" rIns="0" bIns="0" rtlCol="0"/>
          <a:lstStyle/>
          <a:p>
            <a:pPr defTabSz="1005840"/>
            <a:endParaRPr sz="1980" kern="0" dirty="0">
              <a:solidFill>
                <a:sysClr val="windowText" lastClr="000000"/>
              </a:solidFill>
            </a:endParaRPr>
          </a:p>
        </p:txBody>
      </p:sp>
      <p:sp>
        <p:nvSpPr>
          <p:cNvPr id="14" name="object 6">
            <a:extLst>
              <a:ext uri="{FF2B5EF4-FFF2-40B4-BE49-F238E27FC236}">
                <a16:creationId xmlns:a16="http://schemas.microsoft.com/office/drawing/2014/main" id="{2573F0B1-140E-46B9-B0D3-50D2D80AED58}"/>
              </a:ext>
            </a:extLst>
          </p:cNvPr>
          <p:cNvSpPr/>
          <p:nvPr/>
        </p:nvSpPr>
        <p:spPr>
          <a:xfrm>
            <a:off x="5823507" y="3878487"/>
            <a:ext cx="1267778" cy="1545781"/>
          </a:xfrm>
          <a:custGeom>
            <a:avLst/>
            <a:gdLst/>
            <a:ahLst/>
            <a:cxnLst/>
            <a:rect l="l" t="t" r="r" b="b"/>
            <a:pathLst>
              <a:path w="1152525" h="1405254">
                <a:moveTo>
                  <a:pt x="0" y="0"/>
                </a:moveTo>
                <a:lnTo>
                  <a:pt x="193548" y="60325"/>
                </a:lnTo>
                <a:lnTo>
                  <a:pt x="176149" y="785876"/>
                </a:lnTo>
                <a:lnTo>
                  <a:pt x="576072" y="905002"/>
                </a:lnTo>
                <a:lnTo>
                  <a:pt x="576072" y="598551"/>
                </a:lnTo>
                <a:lnTo>
                  <a:pt x="691896" y="636651"/>
                </a:lnTo>
                <a:lnTo>
                  <a:pt x="691896" y="944753"/>
                </a:lnTo>
                <a:lnTo>
                  <a:pt x="1152144" y="1136777"/>
                </a:lnTo>
                <a:lnTo>
                  <a:pt x="845820" y="1405128"/>
                </a:lnTo>
                <a:lnTo>
                  <a:pt x="19050" y="1081278"/>
                </a:lnTo>
              </a:path>
            </a:pathLst>
          </a:custGeom>
          <a:ln w="19812">
            <a:solidFill>
              <a:srgbClr val="00FF00"/>
            </a:solidFill>
          </a:ln>
        </p:spPr>
        <p:txBody>
          <a:bodyPr wrap="square" lIns="0" tIns="0" rIns="0" bIns="0" rtlCol="0"/>
          <a:lstStyle/>
          <a:p>
            <a:pPr defTabSz="1005840"/>
            <a:endParaRPr sz="1980" kern="0" dirty="0">
              <a:solidFill>
                <a:sysClr val="windowText" lastClr="000000"/>
              </a:solidFill>
            </a:endParaRPr>
          </a:p>
        </p:txBody>
      </p:sp>
      <p:sp>
        <p:nvSpPr>
          <p:cNvPr id="15" name="object 7">
            <a:extLst>
              <a:ext uri="{FF2B5EF4-FFF2-40B4-BE49-F238E27FC236}">
                <a16:creationId xmlns:a16="http://schemas.microsoft.com/office/drawing/2014/main" id="{13799C5A-2016-4AC2-A614-35F6BF316E32}"/>
              </a:ext>
            </a:extLst>
          </p:cNvPr>
          <p:cNvSpPr/>
          <p:nvPr/>
        </p:nvSpPr>
        <p:spPr>
          <a:xfrm>
            <a:off x="4641645" y="860967"/>
            <a:ext cx="972311" cy="2451037"/>
          </a:xfrm>
          <a:custGeom>
            <a:avLst/>
            <a:gdLst/>
            <a:ahLst/>
            <a:cxnLst/>
            <a:rect l="l" t="t" r="r" b="b"/>
            <a:pathLst>
              <a:path w="883920" h="2228215">
                <a:moveTo>
                  <a:pt x="883920" y="2228088"/>
                </a:moveTo>
                <a:lnTo>
                  <a:pt x="77724" y="2189353"/>
                </a:lnTo>
                <a:lnTo>
                  <a:pt x="0" y="0"/>
                </a:lnTo>
              </a:path>
            </a:pathLst>
          </a:custGeom>
          <a:ln w="19812">
            <a:solidFill>
              <a:srgbClr val="0000FF"/>
            </a:solidFill>
          </a:ln>
        </p:spPr>
        <p:txBody>
          <a:bodyPr wrap="square" lIns="0" tIns="0" rIns="0" bIns="0" rtlCol="0"/>
          <a:lstStyle/>
          <a:p>
            <a:pPr defTabSz="1005840"/>
            <a:endParaRPr sz="1980" kern="0" dirty="0">
              <a:solidFill>
                <a:sysClr val="windowText" lastClr="000000"/>
              </a:solidFill>
            </a:endParaRPr>
          </a:p>
        </p:txBody>
      </p:sp>
      <p:sp>
        <p:nvSpPr>
          <p:cNvPr id="16" name="object 8">
            <a:extLst>
              <a:ext uri="{FF2B5EF4-FFF2-40B4-BE49-F238E27FC236}">
                <a16:creationId xmlns:a16="http://schemas.microsoft.com/office/drawing/2014/main" id="{A4CBFE4E-E6C1-4EE5-8F36-667BC5C99A9A}"/>
              </a:ext>
            </a:extLst>
          </p:cNvPr>
          <p:cNvSpPr/>
          <p:nvPr/>
        </p:nvSpPr>
        <p:spPr>
          <a:xfrm>
            <a:off x="4557825" y="860966"/>
            <a:ext cx="1056131" cy="2704592"/>
          </a:xfrm>
          <a:custGeom>
            <a:avLst/>
            <a:gdLst/>
            <a:ahLst/>
            <a:cxnLst/>
            <a:rect l="l" t="t" r="r" b="b"/>
            <a:pathLst>
              <a:path w="960120" h="2458720">
                <a:moveTo>
                  <a:pt x="960120" y="2458212"/>
                </a:moveTo>
                <a:lnTo>
                  <a:pt x="76200" y="2343912"/>
                </a:lnTo>
                <a:lnTo>
                  <a:pt x="0" y="0"/>
                </a:lnTo>
              </a:path>
            </a:pathLst>
          </a:custGeom>
          <a:ln w="19812">
            <a:solidFill>
              <a:srgbClr val="0000FF"/>
            </a:solidFill>
          </a:ln>
        </p:spPr>
        <p:txBody>
          <a:bodyPr wrap="square" lIns="0" tIns="0" rIns="0" bIns="0" rtlCol="0"/>
          <a:lstStyle/>
          <a:p>
            <a:pPr defTabSz="1005840"/>
            <a:endParaRPr sz="1980" kern="0" dirty="0">
              <a:solidFill>
                <a:sysClr val="windowText" lastClr="000000"/>
              </a:solidFill>
            </a:endParaRPr>
          </a:p>
        </p:txBody>
      </p:sp>
      <p:sp>
        <p:nvSpPr>
          <p:cNvPr id="17" name="object 9">
            <a:extLst>
              <a:ext uri="{FF2B5EF4-FFF2-40B4-BE49-F238E27FC236}">
                <a16:creationId xmlns:a16="http://schemas.microsoft.com/office/drawing/2014/main" id="{6D725223-5EC5-4D08-8AC3-624B33710D93}"/>
              </a:ext>
            </a:extLst>
          </p:cNvPr>
          <p:cNvSpPr/>
          <p:nvPr/>
        </p:nvSpPr>
        <p:spPr>
          <a:xfrm>
            <a:off x="4430420" y="860966"/>
            <a:ext cx="1193737" cy="2919032"/>
          </a:xfrm>
          <a:custGeom>
            <a:avLst/>
            <a:gdLst/>
            <a:ahLst/>
            <a:cxnLst/>
            <a:rect l="l" t="t" r="r" b="b"/>
            <a:pathLst>
              <a:path w="1085214" h="2653665">
                <a:moveTo>
                  <a:pt x="1085088" y="2653284"/>
                </a:moveTo>
                <a:lnTo>
                  <a:pt x="1074400" y="2653284"/>
                </a:lnTo>
                <a:lnTo>
                  <a:pt x="1063688" y="2653284"/>
                </a:lnTo>
                <a:lnTo>
                  <a:pt x="1052976" y="2653284"/>
                </a:lnTo>
                <a:lnTo>
                  <a:pt x="1042288" y="2653284"/>
                </a:lnTo>
                <a:lnTo>
                  <a:pt x="115823" y="2535809"/>
                </a:lnTo>
                <a:lnTo>
                  <a:pt x="0" y="0"/>
                </a:lnTo>
              </a:path>
            </a:pathLst>
          </a:custGeom>
          <a:ln w="19812">
            <a:solidFill>
              <a:srgbClr val="0000FF"/>
            </a:solidFill>
          </a:ln>
        </p:spPr>
        <p:txBody>
          <a:bodyPr wrap="square" lIns="0" tIns="0" rIns="0" bIns="0" rtlCol="0"/>
          <a:lstStyle/>
          <a:p>
            <a:pPr defTabSz="1005840"/>
            <a:endParaRPr sz="1980" kern="0" dirty="0">
              <a:solidFill>
                <a:sysClr val="windowText" lastClr="000000"/>
              </a:solidFill>
            </a:endParaRPr>
          </a:p>
        </p:txBody>
      </p:sp>
      <p:sp>
        <p:nvSpPr>
          <p:cNvPr id="18" name="object 10">
            <a:extLst>
              <a:ext uri="{FF2B5EF4-FFF2-40B4-BE49-F238E27FC236}">
                <a16:creationId xmlns:a16="http://schemas.microsoft.com/office/drawing/2014/main" id="{FC1F8801-BE3D-41BE-B91A-7BF7F8560728}"/>
              </a:ext>
            </a:extLst>
          </p:cNvPr>
          <p:cNvSpPr/>
          <p:nvPr/>
        </p:nvSpPr>
        <p:spPr>
          <a:xfrm>
            <a:off x="7494458" y="6666353"/>
            <a:ext cx="244475" cy="172530"/>
          </a:xfrm>
          <a:custGeom>
            <a:avLst/>
            <a:gdLst/>
            <a:ahLst/>
            <a:cxnLst/>
            <a:rect l="l" t="t" r="r" b="b"/>
            <a:pathLst>
              <a:path w="222250" h="156845">
                <a:moveTo>
                  <a:pt x="111120" y="51003"/>
                </a:moveTo>
                <a:lnTo>
                  <a:pt x="42290" y="51003"/>
                </a:lnTo>
                <a:lnTo>
                  <a:pt x="200913" y="156438"/>
                </a:lnTo>
                <a:lnTo>
                  <a:pt x="221995" y="124701"/>
                </a:lnTo>
                <a:lnTo>
                  <a:pt x="111120" y="51003"/>
                </a:lnTo>
                <a:close/>
              </a:path>
              <a:path w="222250" h="156845">
                <a:moveTo>
                  <a:pt x="0" y="0"/>
                </a:moveTo>
                <a:lnTo>
                  <a:pt x="31750" y="66865"/>
                </a:lnTo>
                <a:lnTo>
                  <a:pt x="42290" y="51003"/>
                </a:lnTo>
                <a:lnTo>
                  <a:pt x="111120" y="51003"/>
                </a:lnTo>
                <a:lnTo>
                  <a:pt x="63373" y="19265"/>
                </a:lnTo>
                <a:lnTo>
                  <a:pt x="73913" y="3403"/>
                </a:lnTo>
                <a:lnTo>
                  <a:pt x="0"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19" name="object 11">
            <a:extLst>
              <a:ext uri="{FF2B5EF4-FFF2-40B4-BE49-F238E27FC236}">
                <a16:creationId xmlns:a16="http://schemas.microsoft.com/office/drawing/2014/main" id="{581BB1D5-6697-40E5-8A29-4F94F100ADB3}"/>
              </a:ext>
            </a:extLst>
          </p:cNvPr>
          <p:cNvSpPr/>
          <p:nvPr/>
        </p:nvSpPr>
        <p:spPr>
          <a:xfrm>
            <a:off x="7494458" y="6666353"/>
            <a:ext cx="244475" cy="172530"/>
          </a:xfrm>
          <a:custGeom>
            <a:avLst/>
            <a:gdLst/>
            <a:ahLst/>
            <a:cxnLst/>
            <a:rect l="l" t="t" r="r" b="b"/>
            <a:pathLst>
              <a:path w="222250" h="156845">
                <a:moveTo>
                  <a:pt x="31750" y="66865"/>
                </a:moveTo>
                <a:lnTo>
                  <a:pt x="0" y="0"/>
                </a:lnTo>
                <a:lnTo>
                  <a:pt x="73913" y="3403"/>
                </a:lnTo>
                <a:lnTo>
                  <a:pt x="63373" y="19265"/>
                </a:lnTo>
                <a:lnTo>
                  <a:pt x="221995" y="124701"/>
                </a:lnTo>
                <a:lnTo>
                  <a:pt x="200913" y="156438"/>
                </a:lnTo>
                <a:lnTo>
                  <a:pt x="42290" y="51003"/>
                </a:lnTo>
                <a:lnTo>
                  <a:pt x="31750" y="66865"/>
                </a:lnTo>
                <a:close/>
              </a:path>
            </a:pathLst>
          </a:custGeom>
          <a:ln w="9525">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20" name="object 12">
            <a:extLst>
              <a:ext uri="{FF2B5EF4-FFF2-40B4-BE49-F238E27FC236}">
                <a16:creationId xmlns:a16="http://schemas.microsoft.com/office/drawing/2014/main" id="{3145D4DB-9ABC-47AB-AF46-DB653176D91B}"/>
              </a:ext>
            </a:extLst>
          </p:cNvPr>
          <p:cNvSpPr/>
          <p:nvPr/>
        </p:nvSpPr>
        <p:spPr>
          <a:xfrm>
            <a:off x="6935100" y="6033470"/>
            <a:ext cx="254254" cy="148082"/>
          </a:xfrm>
          <a:custGeom>
            <a:avLst/>
            <a:gdLst/>
            <a:ahLst/>
            <a:cxnLst/>
            <a:rect l="l" t="t" r="r" b="b"/>
            <a:pathLst>
              <a:path w="231139" h="134620">
                <a:moveTo>
                  <a:pt x="147042" y="57302"/>
                </a:moveTo>
                <a:lnTo>
                  <a:pt x="46736" y="57302"/>
                </a:lnTo>
                <a:lnTo>
                  <a:pt x="213233" y="134137"/>
                </a:lnTo>
                <a:lnTo>
                  <a:pt x="230759" y="95935"/>
                </a:lnTo>
                <a:lnTo>
                  <a:pt x="147042" y="57302"/>
                </a:lnTo>
                <a:close/>
              </a:path>
              <a:path w="231139" h="134620">
                <a:moveTo>
                  <a:pt x="73151" y="0"/>
                </a:moveTo>
                <a:lnTo>
                  <a:pt x="0" y="12585"/>
                </a:lnTo>
                <a:lnTo>
                  <a:pt x="37846" y="76403"/>
                </a:lnTo>
                <a:lnTo>
                  <a:pt x="46736" y="57302"/>
                </a:lnTo>
                <a:lnTo>
                  <a:pt x="147042" y="57302"/>
                </a:lnTo>
                <a:lnTo>
                  <a:pt x="64262" y="19100"/>
                </a:lnTo>
                <a:lnTo>
                  <a:pt x="73151"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21" name="object 13">
            <a:extLst>
              <a:ext uri="{FF2B5EF4-FFF2-40B4-BE49-F238E27FC236}">
                <a16:creationId xmlns:a16="http://schemas.microsoft.com/office/drawing/2014/main" id="{489231F4-3401-43F1-AE36-F11313598B71}"/>
              </a:ext>
            </a:extLst>
          </p:cNvPr>
          <p:cNvSpPr/>
          <p:nvPr/>
        </p:nvSpPr>
        <p:spPr>
          <a:xfrm>
            <a:off x="6935100" y="6033470"/>
            <a:ext cx="254254" cy="148082"/>
          </a:xfrm>
          <a:custGeom>
            <a:avLst/>
            <a:gdLst/>
            <a:ahLst/>
            <a:cxnLst/>
            <a:rect l="l" t="t" r="r" b="b"/>
            <a:pathLst>
              <a:path w="231139" h="134620">
                <a:moveTo>
                  <a:pt x="37846" y="76403"/>
                </a:moveTo>
                <a:lnTo>
                  <a:pt x="0" y="12585"/>
                </a:lnTo>
                <a:lnTo>
                  <a:pt x="73151" y="0"/>
                </a:lnTo>
                <a:lnTo>
                  <a:pt x="64262" y="19100"/>
                </a:lnTo>
                <a:lnTo>
                  <a:pt x="230759" y="95935"/>
                </a:lnTo>
                <a:lnTo>
                  <a:pt x="213233" y="134137"/>
                </a:lnTo>
                <a:lnTo>
                  <a:pt x="46736" y="57302"/>
                </a:lnTo>
                <a:lnTo>
                  <a:pt x="37846" y="76403"/>
                </a:lnTo>
              </a:path>
            </a:pathLst>
          </a:custGeom>
          <a:ln w="9525">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22" name="object 14">
            <a:extLst>
              <a:ext uri="{FF2B5EF4-FFF2-40B4-BE49-F238E27FC236}">
                <a16:creationId xmlns:a16="http://schemas.microsoft.com/office/drawing/2014/main" id="{0EA79EC6-B68D-44BC-9DAF-6BA245161560}"/>
              </a:ext>
            </a:extLst>
          </p:cNvPr>
          <p:cNvSpPr/>
          <p:nvPr/>
        </p:nvSpPr>
        <p:spPr>
          <a:xfrm>
            <a:off x="6501193" y="3641276"/>
            <a:ext cx="266129" cy="92901"/>
          </a:xfrm>
          <a:custGeom>
            <a:avLst/>
            <a:gdLst/>
            <a:ahLst/>
            <a:cxnLst/>
            <a:rect l="l" t="t" r="r" b="b"/>
            <a:pathLst>
              <a:path w="241935" h="84454">
                <a:moveTo>
                  <a:pt x="239678" y="61467"/>
                </a:moveTo>
                <a:lnTo>
                  <a:pt x="57276" y="61467"/>
                </a:lnTo>
                <a:lnTo>
                  <a:pt x="236855" y="84200"/>
                </a:lnTo>
                <a:lnTo>
                  <a:pt x="239678" y="61467"/>
                </a:lnTo>
                <a:close/>
              </a:path>
              <a:path w="241935" h="84454">
                <a:moveTo>
                  <a:pt x="65024" y="0"/>
                </a:moveTo>
                <a:lnTo>
                  <a:pt x="0" y="33400"/>
                </a:lnTo>
                <a:lnTo>
                  <a:pt x="54610" y="81914"/>
                </a:lnTo>
                <a:lnTo>
                  <a:pt x="57276" y="61467"/>
                </a:lnTo>
                <a:lnTo>
                  <a:pt x="239678" y="61467"/>
                </a:lnTo>
                <a:lnTo>
                  <a:pt x="241935" y="43306"/>
                </a:lnTo>
                <a:lnTo>
                  <a:pt x="62484" y="20573"/>
                </a:lnTo>
                <a:lnTo>
                  <a:pt x="65024"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23" name="object 15">
            <a:extLst>
              <a:ext uri="{FF2B5EF4-FFF2-40B4-BE49-F238E27FC236}">
                <a16:creationId xmlns:a16="http://schemas.microsoft.com/office/drawing/2014/main" id="{CA0A0259-BE50-4861-B3EB-3B1CB31CF008}"/>
              </a:ext>
            </a:extLst>
          </p:cNvPr>
          <p:cNvSpPr/>
          <p:nvPr/>
        </p:nvSpPr>
        <p:spPr>
          <a:xfrm>
            <a:off x="6501193" y="3641276"/>
            <a:ext cx="266129" cy="92901"/>
          </a:xfrm>
          <a:custGeom>
            <a:avLst/>
            <a:gdLst/>
            <a:ahLst/>
            <a:cxnLst/>
            <a:rect l="l" t="t" r="r" b="b"/>
            <a:pathLst>
              <a:path w="241935" h="84454">
                <a:moveTo>
                  <a:pt x="54610" y="81914"/>
                </a:moveTo>
                <a:lnTo>
                  <a:pt x="0" y="33400"/>
                </a:lnTo>
                <a:lnTo>
                  <a:pt x="65024" y="0"/>
                </a:lnTo>
                <a:lnTo>
                  <a:pt x="62484" y="20573"/>
                </a:lnTo>
                <a:lnTo>
                  <a:pt x="241935" y="43306"/>
                </a:lnTo>
                <a:lnTo>
                  <a:pt x="236855" y="84200"/>
                </a:lnTo>
                <a:lnTo>
                  <a:pt x="57276" y="61467"/>
                </a:lnTo>
                <a:lnTo>
                  <a:pt x="54610" y="81914"/>
                </a:lnTo>
              </a:path>
            </a:pathLst>
          </a:custGeom>
          <a:ln w="952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24" name="object 16">
            <a:extLst>
              <a:ext uri="{FF2B5EF4-FFF2-40B4-BE49-F238E27FC236}">
                <a16:creationId xmlns:a16="http://schemas.microsoft.com/office/drawing/2014/main" id="{BC227062-27DF-493B-9516-B0CADD45CEB1}"/>
              </a:ext>
            </a:extLst>
          </p:cNvPr>
          <p:cNvSpPr/>
          <p:nvPr/>
        </p:nvSpPr>
        <p:spPr>
          <a:xfrm>
            <a:off x="6842480" y="4451256"/>
            <a:ext cx="85217" cy="254254"/>
          </a:xfrm>
          <a:custGeom>
            <a:avLst/>
            <a:gdLst/>
            <a:ahLst/>
            <a:cxnLst/>
            <a:rect l="l" t="t" r="r" b="b"/>
            <a:pathLst>
              <a:path w="77470" h="231139">
                <a:moveTo>
                  <a:pt x="43434" y="0"/>
                </a:moveTo>
                <a:lnTo>
                  <a:pt x="0" y="54229"/>
                </a:lnTo>
                <a:lnTo>
                  <a:pt x="19431" y="55753"/>
                </a:lnTo>
                <a:lnTo>
                  <a:pt x="5334" y="227838"/>
                </a:lnTo>
                <a:lnTo>
                  <a:pt x="44069" y="231013"/>
                </a:lnTo>
                <a:lnTo>
                  <a:pt x="58165" y="58928"/>
                </a:lnTo>
                <a:lnTo>
                  <a:pt x="76542" y="58928"/>
                </a:lnTo>
                <a:lnTo>
                  <a:pt x="43434" y="0"/>
                </a:lnTo>
                <a:close/>
              </a:path>
              <a:path w="77470" h="231139">
                <a:moveTo>
                  <a:pt x="76542" y="58928"/>
                </a:moveTo>
                <a:lnTo>
                  <a:pt x="58165" y="58928"/>
                </a:lnTo>
                <a:lnTo>
                  <a:pt x="77470" y="60579"/>
                </a:lnTo>
                <a:lnTo>
                  <a:pt x="76542" y="58928"/>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25" name="object 17">
            <a:extLst>
              <a:ext uri="{FF2B5EF4-FFF2-40B4-BE49-F238E27FC236}">
                <a16:creationId xmlns:a16="http://schemas.microsoft.com/office/drawing/2014/main" id="{3A745FC4-3B56-43DC-8864-ECA21F8B5A55}"/>
              </a:ext>
            </a:extLst>
          </p:cNvPr>
          <p:cNvSpPr/>
          <p:nvPr/>
        </p:nvSpPr>
        <p:spPr>
          <a:xfrm>
            <a:off x="6842480" y="4451256"/>
            <a:ext cx="85217" cy="254254"/>
          </a:xfrm>
          <a:custGeom>
            <a:avLst/>
            <a:gdLst/>
            <a:ahLst/>
            <a:cxnLst/>
            <a:rect l="l" t="t" r="r" b="b"/>
            <a:pathLst>
              <a:path w="77470" h="231139">
                <a:moveTo>
                  <a:pt x="0" y="54229"/>
                </a:moveTo>
                <a:lnTo>
                  <a:pt x="43434" y="0"/>
                </a:lnTo>
                <a:lnTo>
                  <a:pt x="77470" y="60579"/>
                </a:lnTo>
                <a:lnTo>
                  <a:pt x="58165" y="58928"/>
                </a:lnTo>
                <a:lnTo>
                  <a:pt x="44069" y="231013"/>
                </a:lnTo>
                <a:lnTo>
                  <a:pt x="5334" y="227838"/>
                </a:lnTo>
                <a:lnTo>
                  <a:pt x="19431" y="55753"/>
                </a:lnTo>
                <a:lnTo>
                  <a:pt x="0" y="54229"/>
                </a:lnTo>
              </a:path>
            </a:pathLst>
          </a:custGeom>
          <a:ln w="9525">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26" name="object 18">
            <a:extLst>
              <a:ext uri="{FF2B5EF4-FFF2-40B4-BE49-F238E27FC236}">
                <a16:creationId xmlns:a16="http://schemas.microsoft.com/office/drawing/2014/main" id="{D7AC4ECE-3E70-4142-AE0E-5C8B0044E225}"/>
              </a:ext>
            </a:extLst>
          </p:cNvPr>
          <p:cNvSpPr/>
          <p:nvPr/>
        </p:nvSpPr>
        <p:spPr>
          <a:xfrm>
            <a:off x="5951193" y="3555780"/>
            <a:ext cx="266129" cy="92901"/>
          </a:xfrm>
          <a:custGeom>
            <a:avLst/>
            <a:gdLst/>
            <a:ahLst/>
            <a:cxnLst/>
            <a:rect l="l" t="t" r="r" b="b"/>
            <a:pathLst>
              <a:path w="241935" h="84454">
                <a:moveTo>
                  <a:pt x="239613" y="61467"/>
                </a:moveTo>
                <a:lnTo>
                  <a:pt x="57150" y="61467"/>
                </a:lnTo>
                <a:lnTo>
                  <a:pt x="236728" y="84200"/>
                </a:lnTo>
                <a:lnTo>
                  <a:pt x="239613" y="61467"/>
                </a:lnTo>
                <a:close/>
              </a:path>
              <a:path w="241935" h="84454">
                <a:moveTo>
                  <a:pt x="65024" y="0"/>
                </a:moveTo>
                <a:lnTo>
                  <a:pt x="0" y="33400"/>
                </a:lnTo>
                <a:lnTo>
                  <a:pt x="54610" y="81914"/>
                </a:lnTo>
                <a:lnTo>
                  <a:pt x="57150" y="61467"/>
                </a:lnTo>
                <a:lnTo>
                  <a:pt x="239613" y="61467"/>
                </a:lnTo>
                <a:lnTo>
                  <a:pt x="241935" y="43179"/>
                </a:lnTo>
                <a:lnTo>
                  <a:pt x="62357" y="20447"/>
                </a:lnTo>
                <a:lnTo>
                  <a:pt x="65024"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27" name="object 19">
            <a:extLst>
              <a:ext uri="{FF2B5EF4-FFF2-40B4-BE49-F238E27FC236}">
                <a16:creationId xmlns:a16="http://schemas.microsoft.com/office/drawing/2014/main" id="{019163EE-1422-44ED-BCB2-5B14E11CBAB4}"/>
              </a:ext>
            </a:extLst>
          </p:cNvPr>
          <p:cNvSpPr/>
          <p:nvPr/>
        </p:nvSpPr>
        <p:spPr>
          <a:xfrm>
            <a:off x="5951193" y="3555780"/>
            <a:ext cx="266129" cy="92901"/>
          </a:xfrm>
          <a:custGeom>
            <a:avLst/>
            <a:gdLst/>
            <a:ahLst/>
            <a:cxnLst/>
            <a:rect l="l" t="t" r="r" b="b"/>
            <a:pathLst>
              <a:path w="241935" h="84454">
                <a:moveTo>
                  <a:pt x="54610" y="81914"/>
                </a:moveTo>
                <a:lnTo>
                  <a:pt x="0" y="33400"/>
                </a:lnTo>
                <a:lnTo>
                  <a:pt x="65024" y="0"/>
                </a:lnTo>
                <a:lnTo>
                  <a:pt x="62357" y="20447"/>
                </a:lnTo>
                <a:lnTo>
                  <a:pt x="241935" y="43179"/>
                </a:lnTo>
                <a:lnTo>
                  <a:pt x="236728" y="84200"/>
                </a:lnTo>
                <a:lnTo>
                  <a:pt x="57150" y="61467"/>
                </a:lnTo>
                <a:lnTo>
                  <a:pt x="54610" y="81914"/>
                </a:lnTo>
              </a:path>
            </a:pathLst>
          </a:custGeom>
          <a:ln w="952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28" name="object 20">
            <a:extLst>
              <a:ext uri="{FF2B5EF4-FFF2-40B4-BE49-F238E27FC236}">
                <a16:creationId xmlns:a16="http://schemas.microsoft.com/office/drawing/2014/main" id="{B5986244-EC68-48F8-BC0A-2CC2A9F30A5F}"/>
              </a:ext>
            </a:extLst>
          </p:cNvPr>
          <p:cNvSpPr/>
          <p:nvPr/>
        </p:nvSpPr>
        <p:spPr>
          <a:xfrm>
            <a:off x="5780760" y="4705790"/>
            <a:ext cx="90805" cy="265430"/>
          </a:xfrm>
          <a:custGeom>
            <a:avLst/>
            <a:gdLst/>
            <a:ahLst/>
            <a:cxnLst/>
            <a:rect l="l" t="t" r="r" b="b"/>
            <a:pathLst>
              <a:path w="82550" h="241300">
                <a:moveTo>
                  <a:pt x="82296" y="180594"/>
                </a:moveTo>
                <a:lnTo>
                  <a:pt x="0" y="180594"/>
                </a:lnTo>
                <a:lnTo>
                  <a:pt x="41148" y="240792"/>
                </a:lnTo>
                <a:lnTo>
                  <a:pt x="82296" y="180594"/>
                </a:lnTo>
                <a:close/>
              </a:path>
              <a:path w="82550" h="241300">
                <a:moveTo>
                  <a:pt x="61722" y="0"/>
                </a:moveTo>
                <a:lnTo>
                  <a:pt x="20574" y="0"/>
                </a:lnTo>
                <a:lnTo>
                  <a:pt x="20574" y="180594"/>
                </a:lnTo>
                <a:lnTo>
                  <a:pt x="61722" y="180594"/>
                </a:lnTo>
                <a:lnTo>
                  <a:pt x="61722"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29" name="object 21">
            <a:extLst>
              <a:ext uri="{FF2B5EF4-FFF2-40B4-BE49-F238E27FC236}">
                <a16:creationId xmlns:a16="http://schemas.microsoft.com/office/drawing/2014/main" id="{D8477C8F-2415-476A-B0BF-8B0F562696C4}"/>
              </a:ext>
            </a:extLst>
          </p:cNvPr>
          <p:cNvSpPr/>
          <p:nvPr/>
        </p:nvSpPr>
        <p:spPr>
          <a:xfrm>
            <a:off x="5780760" y="4705790"/>
            <a:ext cx="90805" cy="265430"/>
          </a:xfrm>
          <a:custGeom>
            <a:avLst/>
            <a:gdLst/>
            <a:ahLst/>
            <a:cxnLst/>
            <a:rect l="l" t="t" r="r" b="b"/>
            <a:pathLst>
              <a:path w="82550" h="241300">
                <a:moveTo>
                  <a:pt x="82296" y="180594"/>
                </a:moveTo>
                <a:lnTo>
                  <a:pt x="41148" y="240792"/>
                </a:lnTo>
                <a:lnTo>
                  <a:pt x="0" y="180594"/>
                </a:lnTo>
                <a:lnTo>
                  <a:pt x="20574" y="180594"/>
                </a:lnTo>
                <a:lnTo>
                  <a:pt x="20574" y="0"/>
                </a:lnTo>
                <a:lnTo>
                  <a:pt x="61722" y="0"/>
                </a:lnTo>
                <a:lnTo>
                  <a:pt x="61722" y="180594"/>
                </a:lnTo>
                <a:lnTo>
                  <a:pt x="82296" y="180594"/>
                </a:lnTo>
                <a:close/>
              </a:path>
            </a:pathLst>
          </a:custGeom>
          <a:ln w="914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30" name="object 22">
            <a:extLst>
              <a:ext uri="{FF2B5EF4-FFF2-40B4-BE49-F238E27FC236}">
                <a16:creationId xmlns:a16="http://schemas.microsoft.com/office/drawing/2014/main" id="{381BFB9E-C72E-4196-887C-5FF79B9EBFB7}"/>
              </a:ext>
            </a:extLst>
          </p:cNvPr>
          <p:cNvSpPr/>
          <p:nvPr/>
        </p:nvSpPr>
        <p:spPr>
          <a:xfrm>
            <a:off x="5569532" y="4705790"/>
            <a:ext cx="92202" cy="211646"/>
          </a:xfrm>
          <a:custGeom>
            <a:avLst/>
            <a:gdLst/>
            <a:ahLst/>
            <a:cxnLst/>
            <a:rect l="l" t="t" r="r" b="b"/>
            <a:pathLst>
              <a:path w="83820" h="192404">
                <a:moveTo>
                  <a:pt x="62864" y="47879"/>
                </a:moveTo>
                <a:lnTo>
                  <a:pt x="20955" y="47879"/>
                </a:lnTo>
                <a:lnTo>
                  <a:pt x="20955" y="192024"/>
                </a:lnTo>
                <a:lnTo>
                  <a:pt x="62864" y="192024"/>
                </a:lnTo>
                <a:lnTo>
                  <a:pt x="62864" y="47879"/>
                </a:lnTo>
                <a:close/>
              </a:path>
              <a:path w="83820" h="192404">
                <a:moveTo>
                  <a:pt x="41910" y="0"/>
                </a:moveTo>
                <a:lnTo>
                  <a:pt x="0" y="47879"/>
                </a:lnTo>
                <a:lnTo>
                  <a:pt x="83820" y="47879"/>
                </a:lnTo>
                <a:lnTo>
                  <a:pt x="41910"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31" name="object 23">
            <a:extLst>
              <a:ext uri="{FF2B5EF4-FFF2-40B4-BE49-F238E27FC236}">
                <a16:creationId xmlns:a16="http://schemas.microsoft.com/office/drawing/2014/main" id="{762E5FFF-CAC5-40F3-92C7-0D3617F9833D}"/>
              </a:ext>
            </a:extLst>
          </p:cNvPr>
          <p:cNvSpPr/>
          <p:nvPr/>
        </p:nvSpPr>
        <p:spPr>
          <a:xfrm>
            <a:off x="5569532" y="4705790"/>
            <a:ext cx="92202" cy="211646"/>
          </a:xfrm>
          <a:custGeom>
            <a:avLst/>
            <a:gdLst/>
            <a:ahLst/>
            <a:cxnLst/>
            <a:rect l="l" t="t" r="r" b="b"/>
            <a:pathLst>
              <a:path w="83820" h="192404">
                <a:moveTo>
                  <a:pt x="0" y="47879"/>
                </a:moveTo>
                <a:lnTo>
                  <a:pt x="41910" y="0"/>
                </a:lnTo>
                <a:lnTo>
                  <a:pt x="83820" y="47879"/>
                </a:lnTo>
                <a:lnTo>
                  <a:pt x="62864" y="47879"/>
                </a:lnTo>
                <a:lnTo>
                  <a:pt x="62864" y="192024"/>
                </a:lnTo>
                <a:lnTo>
                  <a:pt x="20955" y="192024"/>
                </a:lnTo>
                <a:lnTo>
                  <a:pt x="20955" y="47879"/>
                </a:lnTo>
                <a:lnTo>
                  <a:pt x="0" y="47879"/>
                </a:lnTo>
                <a:close/>
              </a:path>
            </a:pathLst>
          </a:custGeom>
          <a:ln w="914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32" name="object 24">
            <a:extLst>
              <a:ext uri="{FF2B5EF4-FFF2-40B4-BE49-F238E27FC236}">
                <a16:creationId xmlns:a16="http://schemas.microsoft.com/office/drawing/2014/main" id="{1B7BE610-1916-4BC0-9DC5-777D159416A6}"/>
              </a:ext>
            </a:extLst>
          </p:cNvPr>
          <p:cNvSpPr/>
          <p:nvPr/>
        </p:nvSpPr>
        <p:spPr>
          <a:xfrm>
            <a:off x="5569532" y="3396521"/>
            <a:ext cx="92202" cy="211646"/>
          </a:xfrm>
          <a:custGeom>
            <a:avLst/>
            <a:gdLst/>
            <a:ahLst/>
            <a:cxnLst/>
            <a:rect l="l" t="t" r="r" b="b"/>
            <a:pathLst>
              <a:path w="83820" h="192404">
                <a:moveTo>
                  <a:pt x="62864" y="47879"/>
                </a:moveTo>
                <a:lnTo>
                  <a:pt x="20955" y="47879"/>
                </a:lnTo>
                <a:lnTo>
                  <a:pt x="20955" y="192024"/>
                </a:lnTo>
                <a:lnTo>
                  <a:pt x="62864" y="192024"/>
                </a:lnTo>
                <a:lnTo>
                  <a:pt x="62864" y="47879"/>
                </a:lnTo>
                <a:close/>
              </a:path>
              <a:path w="83820" h="192404">
                <a:moveTo>
                  <a:pt x="41910" y="0"/>
                </a:moveTo>
                <a:lnTo>
                  <a:pt x="0" y="47879"/>
                </a:lnTo>
                <a:lnTo>
                  <a:pt x="83820" y="47879"/>
                </a:lnTo>
                <a:lnTo>
                  <a:pt x="41910"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33" name="object 25">
            <a:extLst>
              <a:ext uri="{FF2B5EF4-FFF2-40B4-BE49-F238E27FC236}">
                <a16:creationId xmlns:a16="http://schemas.microsoft.com/office/drawing/2014/main" id="{EA0F9A09-478B-4D65-9C95-30E132D66CE4}"/>
              </a:ext>
            </a:extLst>
          </p:cNvPr>
          <p:cNvSpPr/>
          <p:nvPr/>
        </p:nvSpPr>
        <p:spPr>
          <a:xfrm>
            <a:off x="5569532" y="3396521"/>
            <a:ext cx="92202" cy="211646"/>
          </a:xfrm>
          <a:custGeom>
            <a:avLst/>
            <a:gdLst/>
            <a:ahLst/>
            <a:cxnLst/>
            <a:rect l="l" t="t" r="r" b="b"/>
            <a:pathLst>
              <a:path w="83820" h="192404">
                <a:moveTo>
                  <a:pt x="0" y="47879"/>
                </a:moveTo>
                <a:lnTo>
                  <a:pt x="41910" y="0"/>
                </a:lnTo>
                <a:lnTo>
                  <a:pt x="83820" y="47879"/>
                </a:lnTo>
                <a:lnTo>
                  <a:pt x="62864" y="47879"/>
                </a:lnTo>
                <a:lnTo>
                  <a:pt x="62864" y="192024"/>
                </a:lnTo>
                <a:lnTo>
                  <a:pt x="20955" y="192024"/>
                </a:lnTo>
                <a:lnTo>
                  <a:pt x="20955" y="47879"/>
                </a:lnTo>
                <a:lnTo>
                  <a:pt x="0" y="47879"/>
                </a:lnTo>
                <a:close/>
              </a:path>
            </a:pathLst>
          </a:custGeom>
          <a:ln w="914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34" name="object 26">
            <a:extLst>
              <a:ext uri="{FF2B5EF4-FFF2-40B4-BE49-F238E27FC236}">
                <a16:creationId xmlns:a16="http://schemas.microsoft.com/office/drawing/2014/main" id="{01CA2054-9848-49E7-A98D-C6ED0BC9236D}"/>
              </a:ext>
            </a:extLst>
          </p:cNvPr>
          <p:cNvSpPr/>
          <p:nvPr/>
        </p:nvSpPr>
        <p:spPr>
          <a:xfrm>
            <a:off x="4894643" y="3641276"/>
            <a:ext cx="266129" cy="92901"/>
          </a:xfrm>
          <a:custGeom>
            <a:avLst/>
            <a:gdLst/>
            <a:ahLst/>
            <a:cxnLst/>
            <a:rect l="l" t="t" r="r" b="b"/>
            <a:pathLst>
              <a:path w="241935" h="84454">
                <a:moveTo>
                  <a:pt x="239678" y="61467"/>
                </a:moveTo>
                <a:lnTo>
                  <a:pt x="57276" y="61467"/>
                </a:lnTo>
                <a:lnTo>
                  <a:pt x="236855" y="84200"/>
                </a:lnTo>
                <a:lnTo>
                  <a:pt x="239678" y="61467"/>
                </a:lnTo>
                <a:close/>
              </a:path>
              <a:path w="241935" h="84454">
                <a:moveTo>
                  <a:pt x="65024" y="0"/>
                </a:moveTo>
                <a:lnTo>
                  <a:pt x="0" y="33400"/>
                </a:lnTo>
                <a:lnTo>
                  <a:pt x="54610" y="81914"/>
                </a:lnTo>
                <a:lnTo>
                  <a:pt x="57276" y="61467"/>
                </a:lnTo>
                <a:lnTo>
                  <a:pt x="239678" y="61467"/>
                </a:lnTo>
                <a:lnTo>
                  <a:pt x="241935" y="43306"/>
                </a:lnTo>
                <a:lnTo>
                  <a:pt x="62484" y="20573"/>
                </a:lnTo>
                <a:lnTo>
                  <a:pt x="65024"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35" name="object 27">
            <a:extLst>
              <a:ext uri="{FF2B5EF4-FFF2-40B4-BE49-F238E27FC236}">
                <a16:creationId xmlns:a16="http://schemas.microsoft.com/office/drawing/2014/main" id="{BC87C2F6-3D89-420E-9A8B-DD074CE5BC03}"/>
              </a:ext>
            </a:extLst>
          </p:cNvPr>
          <p:cNvSpPr/>
          <p:nvPr/>
        </p:nvSpPr>
        <p:spPr>
          <a:xfrm>
            <a:off x="4894643" y="3641276"/>
            <a:ext cx="266129" cy="92901"/>
          </a:xfrm>
          <a:custGeom>
            <a:avLst/>
            <a:gdLst/>
            <a:ahLst/>
            <a:cxnLst/>
            <a:rect l="l" t="t" r="r" b="b"/>
            <a:pathLst>
              <a:path w="241935" h="84454">
                <a:moveTo>
                  <a:pt x="54610" y="81914"/>
                </a:moveTo>
                <a:lnTo>
                  <a:pt x="0" y="33400"/>
                </a:lnTo>
                <a:lnTo>
                  <a:pt x="65024" y="0"/>
                </a:lnTo>
                <a:lnTo>
                  <a:pt x="62484" y="20573"/>
                </a:lnTo>
                <a:lnTo>
                  <a:pt x="241935" y="43306"/>
                </a:lnTo>
                <a:lnTo>
                  <a:pt x="236855" y="84200"/>
                </a:lnTo>
                <a:lnTo>
                  <a:pt x="57276" y="61467"/>
                </a:lnTo>
                <a:lnTo>
                  <a:pt x="54610" y="81914"/>
                </a:lnTo>
                <a:close/>
              </a:path>
            </a:pathLst>
          </a:custGeom>
          <a:ln w="952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36" name="object 28">
            <a:extLst>
              <a:ext uri="{FF2B5EF4-FFF2-40B4-BE49-F238E27FC236}">
                <a16:creationId xmlns:a16="http://schemas.microsoft.com/office/drawing/2014/main" id="{6FF42D99-81F2-46CB-9819-B9F6D1DD698B}"/>
              </a:ext>
            </a:extLst>
          </p:cNvPr>
          <p:cNvSpPr/>
          <p:nvPr/>
        </p:nvSpPr>
        <p:spPr>
          <a:xfrm>
            <a:off x="4894643" y="3430050"/>
            <a:ext cx="266129" cy="92901"/>
          </a:xfrm>
          <a:custGeom>
            <a:avLst/>
            <a:gdLst/>
            <a:ahLst/>
            <a:cxnLst/>
            <a:rect l="l" t="t" r="r" b="b"/>
            <a:pathLst>
              <a:path w="241935" h="84454">
                <a:moveTo>
                  <a:pt x="239670" y="61467"/>
                </a:moveTo>
                <a:lnTo>
                  <a:pt x="57276" y="61467"/>
                </a:lnTo>
                <a:lnTo>
                  <a:pt x="236855" y="84200"/>
                </a:lnTo>
                <a:lnTo>
                  <a:pt x="239670" y="61467"/>
                </a:lnTo>
                <a:close/>
              </a:path>
              <a:path w="241935" h="84454">
                <a:moveTo>
                  <a:pt x="65024" y="0"/>
                </a:moveTo>
                <a:lnTo>
                  <a:pt x="0" y="33400"/>
                </a:lnTo>
                <a:lnTo>
                  <a:pt x="54610" y="81914"/>
                </a:lnTo>
                <a:lnTo>
                  <a:pt x="57276" y="61467"/>
                </a:lnTo>
                <a:lnTo>
                  <a:pt x="239670" y="61467"/>
                </a:lnTo>
                <a:lnTo>
                  <a:pt x="241935" y="43179"/>
                </a:lnTo>
                <a:lnTo>
                  <a:pt x="62484" y="20447"/>
                </a:lnTo>
                <a:lnTo>
                  <a:pt x="65024"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37" name="object 29">
            <a:extLst>
              <a:ext uri="{FF2B5EF4-FFF2-40B4-BE49-F238E27FC236}">
                <a16:creationId xmlns:a16="http://schemas.microsoft.com/office/drawing/2014/main" id="{8D88C2BA-4954-495F-95D0-A8B63C7A258F}"/>
              </a:ext>
            </a:extLst>
          </p:cNvPr>
          <p:cNvSpPr/>
          <p:nvPr/>
        </p:nvSpPr>
        <p:spPr>
          <a:xfrm>
            <a:off x="4894643" y="3430050"/>
            <a:ext cx="266129" cy="92901"/>
          </a:xfrm>
          <a:custGeom>
            <a:avLst/>
            <a:gdLst/>
            <a:ahLst/>
            <a:cxnLst/>
            <a:rect l="l" t="t" r="r" b="b"/>
            <a:pathLst>
              <a:path w="241935" h="84454">
                <a:moveTo>
                  <a:pt x="54610" y="81914"/>
                </a:moveTo>
                <a:lnTo>
                  <a:pt x="0" y="33400"/>
                </a:lnTo>
                <a:lnTo>
                  <a:pt x="65024" y="0"/>
                </a:lnTo>
                <a:lnTo>
                  <a:pt x="62484" y="20447"/>
                </a:lnTo>
                <a:lnTo>
                  <a:pt x="241935" y="43179"/>
                </a:lnTo>
                <a:lnTo>
                  <a:pt x="236855" y="84200"/>
                </a:lnTo>
                <a:lnTo>
                  <a:pt x="57276" y="61467"/>
                </a:lnTo>
                <a:lnTo>
                  <a:pt x="54610" y="81914"/>
                </a:lnTo>
                <a:close/>
              </a:path>
            </a:pathLst>
          </a:custGeom>
          <a:ln w="952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38" name="object 30">
            <a:extLst>
              <a:ext uri="{FF2B5EF4-FFF2-40B4-BE49-F238E27FC236}">
                <a16:creationId xmlns:a16="http://schemas.microsoft.com/office/drawing/2014/main" id="{7F642C4C-BE07-4A73-92F9-16F2C8E51DD7}"/>
              </a:ext>
            </a:extLst>
          </p:cNvPr>
          <p:cNvSpPr/>
          <p:nvPr/>
        </p:nvSpPr>
        <p:spPr>
          <a:xfrm>
            <a:off x="4810823" y="3218685"/>
            <a:ext cx="266129" cy="92901"/>
          </a:xfrm>
          <a:custGeom>
            <a:avLst/>
            <a:gdLst/>
            <a:ahLst/>
            <a:cxnLst/>
            <a:rect l="l" t="t" r="r" b="b"/>
            <a:pathLst>
              <a:path w="241935" h="84454">
                <a:moveTo>
                  <a:pt x="239678" y="61467"/>
                </a:moveTo>
                <a:lnTo>
                  <a:pt x="57276" y="61467"/>
                </a:lnTo>
                <a:lnTo>
                  <a:pt x="236855" y="84200"/>
                </a:lnTo>
                <a:lnTo>
                  <a:pt x="239678" y="61467"/>
                </a:lnTo>
                <a:close/>
              </a:path>
              <a:path w="241935" h="84454">
                <a:moveTo>
                  <a:pt x="65024" y="0"/>
                </a:moveTo>
                <a:lnTo>
                  <a:pt x="0" y="33400"/>
                </a:lnTo>
                <a:lnTo>
                  <a:pt x="54610" y="81914"/>
                </a:lnTo>
                <a:lnTo>
                  <a:pt x="57276" y="61467"/>
                </a:lnTo>
                <a:lnTo>
                  <a:pt x="239678" y="61467"/>
                </a:lnTo>
                <a:lnTo>
                  <a:pt x="241935" y="43306"/>
                </a:lnTo>
                <a:lnTo>
                  <a:pt x="62484" y="20574"/>
                </a:lnTo>
                <a:lnTo>
                  <a:pt x="65024"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39" name="object 31">
            <a:extLst>
              <a:ext uri="{FF2B5EF4-FFF2-40B4-BE49-F238E27FC236}">
                <a16:creationId xmlns:a16="http://schemas.microsoft.com/office/drawing/2014/main" id="{29ECEBD8-0109-4D9A-BDBD-03D81631903D}"/>
              </a:ext>
            </a:extLst>
          </p:cNvPr>
          <p:cNvSpPr/>
          <p:nvPr/>
        </p:nvSpPr>
        <p:spPr>
          <a:xfrm>
            <a:off x="4810823" y="3218685"/>
            <a:ext cx="266129" cy="92901"/>
          </a:xfrm>
          <a:custGeom>
            <a:avLst/>
            <a:gdLst/>
            <a:ahLst/>
            <a:cxnLst/>
            <a:rect l="l" t="t" r="r" b="b"/>
            <a:pathLst>
              <a:path w="241935" h="84454">
                <a:moveTo>
                  <a:pt x="54610" y="81914"/>
                </a:moveTo>
                <a:lnTo>
                  <a:pt x="0" y="33400"/>
                </a:lnTo>
                <a:lnTo>
                  <a:pt x="65024" y="0"/>
                </a:lnTo>
                <a:lnTo>
                  <a:pt x="62484" y="20574"/>
                </a:lnTo>
                <a:lnTo>
                  <a:pt x="241935" y="43306"/>
                </a:lnTo>
                <a:lnTo>
                  <a:pt x="236855" y="84200"/>
                </a:lnTo>
                <a:lnTo>
                  <a:pt x="57276" y="61467"/>
                </a:lnTo>
                <a:lnTo>
                  <a:pt x="54610" y="81914"/>
                </a:lnTo>
                <a:close/>
              </a:path>
            </a:pathLst>
          </a:custGeom>
          <a:ln w="952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40" name="object 32">
            <a:extLst>
              <a:ext uri="{FF2B5EF4-FFF2-40B4-BE49-F238E27FC236}">
                <a16:creationId xmlns:a16="http://schemas.microsoft.com/office/drawing/2014/main" id="{DCA80487-886C-4625-9EA0-0C3B348099F2}"/>
              </a:ext>
            </a:extLst>
          </p:cNvPr>
          <p:cNvSpPr/>
          <p:nvPr/>
        </p:nvSpPr>
        <p:spPr>
          <a:xfrm>
            <a:off x="4894643" y="2921822"/>
            <a:ext cx="266129" cy="92901"/>
          </a:xfrm>
          <a:custGeom>
            <a:avLst/>
            <a:gdLst/>
            <a:ahLst/>
            <a:cxnLst/>
            <a:rect l="l" t="t" r="r" b="b"/>
            <a:pathLst>
              <a:path w="241935" h="84455">
                <a:moveTo>
                  <a:pt x="239678" y="61467"/>
                </a:moveTo>
                <a:lnTo>
                  <a:pt x="57276" y="61467"/>
                </a:lnTo>
                <a:lnTo>
                  <a:pt x="236855" y="84200"/>
                </a:lnTo>
                <a:lnTo>
                  <a:pt x="239678" y="61467"/>
                </a:lnTo>
                <a:close/>
              </a:path>
              <a:path w="241935" h="84455">
                <a:moveTo>
                  <a:pt x="65024" y="0"/>
                </a:moveTo>
                <a:lnTo>
                  <a:pt x="0" y="33400"/>
                </a:lnTo>
                <a:lnTo>
                  <a:pt x="54610" y="81914"/>
                </a:lnTo>
                <a:lnTo>
                  <a:pt x="57276" y="61467"/>
                </a:lnTo>
                <a:lnTo>
                  <a:pt x="239678" y="61467"/>
                </a:lnTo>
                <a:lnTo>
                  <a:pt x="241935" y="43306"/>
                </a:lnTo>
                <a:lnTo>
                  <a:pt x="62484" y="20574"/>
                </a:lnTo>
                <a:lnTo>
                  <a:pt x="65024"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41" name="object 33">
            <a:extLst>
              <a:ext uri="{FF2B5EF4-FFF2-40B4-BE49-F238E27FC236}">
                <a16:creationId xmlns:a16="http://schemas.microsoft.com/office/drawing/2014/main" id="{96CB723B-FC8F-417D-BBC8-E9E7FCC9F094}"/>
              </a:ext>
            </a:extLst>
          </p:cNvPr>
          <p:cNvSpPr/>
          <p:nvPr/>
        </p:nvSpPr>
        <p:spPr>
          <a:xfrm>
            <a:off x="4894643" y="2921822"/>
            <a:ext cx="266129" cy="92901"/>
          </a:xfrm>
          <a:custGeom>
            <a:avLst/>
            <a:gdLst/>
            <a:ahLst/>
            <a:cxnLst/>
            <a:rect l="l" t="t" r="r" b="b"/>
            <a:pathLst>
              <a:path w="241935" h="84455">
                <a:moveTo>
                  <a:pt x="54610" y="81914"/>
                </a:moveTo>
                <a:lnTo>
                  <a:pt x="0" y="33400"/>
                </a:lnTo>
                <a:lnTo>
                  <a:pt x="65024" y="0"/>
                </a:lnTo>
                <a:lnTo>
                  <a:pt x="62484" y="20574"/>
                </a:lnTo>
                <a:lnTo>
                  <a:pt x="241935" y="43306"/>
                </a:lnTo>
                <a:lnTo>
                  <a:pt x="236855" y="84200"/>
                </a:lnTo>
                <a:lnTo>
                  <a:pt x="57276" y="61467"/>
                </a:lnTo>
                <a:lnTo>
                  <a:pt x="54610" y="81914"/>
                </a:lnTo>
                <a:close/>
              </a:path>
            </a:pathLst>
          </a:custGeom>
          <a:ln w="952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42" name="object 34">
            <a:extLst>
              <a:ext uri="{FF2B5EF4-FFF2-40B4-BE49-F238E27FC236}">
                <a16:creationId xmlns:a16="http://schemas.microsoft.com/office/drawing/2014/main" id="{89604EA2-23A0-4D75-BF29-67F1A348D25D}"/>
              </a:ext>
            </a:extLst>
          </p:cNvPr>
          <p:cNvSpPr/>
          <p:nvPr/>
        </p:nvSpPr>
        <p:spPr>
          <a:xfrm>
            <a:off x="4759830" y="1958172"/>
            <a:ext cx="92202" cy="213043"/>
          </a:xfrm>
          <a:custGeom>
            <a:avLst/>
            <a:gdLst/>
            <a:ahLst/>
            <a:cxnLst/>
            <a:rect l="l" t="t" r="r" b="b"/>
            <a:pathLst>
              <a:path w="83820" h="193675">
                <a:moveTo>
                  <a:pt x="62864" y="47878"/>
                </a:moveTo>
                <a:lnTo>
                  <a:pt x="20954" y="47878"/>
                </a:lnTo>
                <a:lnTo>
                  <a:pt x="20954" y="193548"/>
                </a:lnTo>
                <a:lnTo>
                  <a:pt x="62864" y="193548"/>
                </a:lnTo>
                <a:lnTo>
                  <a:pt x="62864" y="47878"/>
                </a:lnTo>
                <a:close/>
              </a:path>
              <a:path w="83820" h="193675">
                <a:moveTo>
                  <a:pt x="41910" y="0"/>
                </a:moveTo>
                <a:lnTo>
                  <a:pt x="0" y="47878"/>
                </a:lnTo>
                <a:lnTo>
                  <a:pt x="83819" y="47878"/>
                </a:lnTo>
                <a:lnTo>
                  <a:pt x="41910"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43" name="object 35">
            <a:extLst>
              <a:ext uri="{FF2B5EF4-FFF2-40B4-BE49-F238E27FC236}">
                <a16:creationId xmlns:a16="http://schemas.microsoft.com/office/drawing/2014/main" id="{88AB4D26-A5A5-4C59-839E-2192B6283222}"/>
              </a:ext>
            </a:extLst>
          </p:cNvPr>
          <p:cNvSpPr/>
          <p:nvPr/>
        </p:nvSpPr>
        <p:spPr>
          <a:xfrm>
            <a:off x="4759830" y="1958172"/>
            <a:ext cx="92202" cy="213043"/>
          </a:xfrm>
          <a:custGeom>
            <a:avLst/>
            <a:gdLst/>
            <a:ahLst/>
            <a:cxnLst/>
            <a:rect l="l" t="t" r="r" b="b"/>
            <a:pathLst>
              <a:path w="83820" h="193675">
                <a:moveTo>
                  <a:pt x="0" y="47878"/>
                </a:moveTo>
                <a:lnTo>
                  <a:pt x="41910" y="0"/>
                </a:lnTo>
                <a:lnTo>
                  <a:pt x="83819" y="47878"/>
                </a:lnTo>
                <a:lnTo>
                  <a:pt x="62864" y="47878"/>
                </a:lnTo>
                <a:lnTo>
                  <a:pt x="62864" y="193548"/>
                </a:lnTo>
                <a:lnTo>
                  <a:pt x="20954" y="193548"/>
                </a:lnTo>
                <a:lnTo>
                  <a:pt x="20954" y="47878"/>
                </a:lnTo>
                <a:lnTo>
                  <a:pt x="0" y="47878"/>
                </a:lnTo>
                <a:close/>
              </a:path>
            </a:pathLst>
          </a:custGeom>
          <a:ln w="914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44" name="object 36">
            <a:extLst>
              <a:ext uri="{FF2B5EF4-FFF2-40B4-BE49-F238E27FC236}">
                <a16:creationId xmlns:a16="http://schemas.microsoft.com/office/drawing/2014/main" id="{77C71FE7-4BE6-4A0F-8DB7-666E698941F1}"/>
              </a:ext>
            </a:extLst>
          </p:cNvPr>
          <p:cNvSpPr/>
          <p:nvPr/>
        </p:nvSpPr>
        <p:spPr>
          <a:xfrm>
            <a:off x="4640806" y="2000082"/>
            <a:ext cx="92202" cy="213043"/>
          </a:xfrm>
          <a:custGeom>
            <a:avLst/>
            <a:gdLst/>
            <a:ahLst/>
            <a:cxnLst/>
            <a:rect l="l" t="t" r="r" b="b"/>
            <a:pathLst>
              <a:path w="83820" h="193675">
                <a:moveTo>
                  <a:pt x="62865" y="47878"/>
                </a:moveTo>
                <a:lnTo>
                  <a:pt x="20955" y="47878"/>
                </a:lnTo>
                <a:lnTo>
                  <a:pt x="20955" y="193548"/>
                </a:lnTo>
                <a:lnTo>
                  <a:pt x="62865" y="193548"/>
                </a:lnTo>
                <a:lnTo>
                  <a:pt x="62865" y="47878"/>
                </a:lnTo>
                <a:close/>
              </a:path>
              <a:path w="83820" h="193675">
                <a:moveTo>
                  <a:pt x="41910" y="0"/>
                </a:moveTo>
                <a:lnTo>
                  <a:pt x="0" y="47878"/>
                </a:lnTo>
                <a:lnTo>
                  <a:pt x="83820" y="47878"/>
                </a:lnTo>
                <a:lnTo>
                  <a:pt x="41910"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45" name="object 37">
            <a:extLst>
              <a:ext uri="{FF2B5EF4-FFF2-40B4-BE49-F238E27FC236}">
                <a16:creationId xmlns:a16="http://schemas.microsoft.com/office/drawing/2014/main" id="{C7075D89-4E92-4C8D-AD8E-8BB3202C4D43}"/>
              </a:ext>
            </a:extLst>
          </p:cNvPr>
          <p:cNvSpPr/>
          <p:nvPr/>
        </p:nvSpPr>
        <p:spPr>
          <a:xfrm>
            <a:off x="4640806" y="2000082"/>
            <a:ext cx="92202" cy="213043"/>
          </a:xfrm>
          <a:custGeom>
            <a:avLst/>
            <a:gdLst/>
            <a:ahLst/>
            <a:cxnLst/>
            <a:rect l="l" t="t" r="r" b="b"/>
            <a:pathLst>
              <a:path w="83820" h="193675">
                <a:moveTo>
                  <a:pt x="0" y="47878"/>
                </a:moveTo>
                <a:lnTo>
                  <a:pt x="41910" y="0"/>
                </a:lnTo>
                <a:lnTo>
                  <a:pt x="83820" y="47878"/>
                </a:lnTo>
                <a:lnTo>
                  <a:pt x="62865" y="47878"/>
                </a:lnTo>
                <a:lnTo>
                  <a:pt x="62865" y="193548"/>
                </a:lnTo>
                <a:lnTo>
                  <a:pt x="20955" y="193548"/>
                </a:lnTo>
                <a:lnTo>
                  <a:pt x="20955" y="47878"/>
                </a:lnTo>
                <a:lnTo>
                  <a:pt x="0" y="47878"/>
                </a:lnTo>
                <a:close/>
              </a:path>
            </a:pathLst>
          </a:custGeom>
          <a:ln w="9143">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46" name="object 38">
            <a:extLst>
              <a:ext uri="{FF2B5EF4-FFF2-40B4-BE49-F238E27FC236}">
                <a16:creationId xmlns:a16="http://schemas.microsoft.com/office/drawing/2014/main" id="{76D8EA3E-5831-4731-8BAC-77EDE4224277}"/>
              </a:ext>
            </a:extLst>
          </p:cNvPr>
          <p:cNvSpPr/>
          <p:nvPr/>
        </p:nvSpPr>
        <p:spPr>
          <a:xfrm>
            <a:off x="4556986" y="2087252"/>
            <a:ext cx="92202" cy="211646"/>
          </a:xfrm>
          <a:custGeom>
            <a:avLst/>
            <a:gdLst/>
            <a:ahLst/>
            <a:cxnLst/>
            <a:rect l="l" t="t" r="r" b="b"/>
            <a:pathLst>
              <a:path w="83820" h="192405">
                <a:moveTo>
                  <a:pt x="62865" y="47878"/>
                </a:moveTo>
                <a:lnTo>
                  <a:pt x="20955" y="47878"/>
                </a:lnTo>
                <a:lnTo>
                  <a:pt x="20955" y="192024"/>
                </a:lnTo>
                <a:lnTo>
                  <a:pt x="62865" y="192024"/>
                </a:lnTo>
                <a:lnTo>
                  <a:pt x="62865" y="47878"/>
                </a:lnTo>
                <a:close/>
              </a:path>
              <a:path w="83820" h="192405">
                <a:moveTo>
                  <a:pt x="41910" y="0"/>
                </a:moveTo>
                <a:lnTo>
                  <a:pt x="0" y="47878"/>
                </a:lnTo>
                <a:lnTo>
                  <a:pt x="83820" y="47878"/>
                </a:lnTo>
                <a:lnTo>
                  <a:pt x="41910"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47" name="object 39">
            <a:extLst>
              <a:ext uri="{FF2B5EF4-FFF2-40B4-BE49-F238E27FC236}">
                <a16:creationId xmlns:a16="http://schemas.microsoft.com/office/drawing/2014/main" id="{307C17F6-8B66-4185-BB53-4FFF4A54E2E9}"/>
              </a:ext>
            </a:extLst>
          </p:cNvPr>
          <p:cNvSpPr/>
          <p:nvPr/>
        </p:nvSpPr>
        <p:spPr>
          <a:xfrm>
            <a:off x="4556986" y="2087252"/>
            <a:ext cx="92202" cy="211646"/>
          </a:xfrm>
          <a:custGeom>
            <a:avLst/>
            <a:gdLst/>
            <a:ahLst/>
            <a:cxnLst/>
            <a:rect l="l" t="t" r="r" b="b"/>
            <a:pathLst>
              <a:path w="83820" h="192405">
                <a:moveTo>
                  <a:pt x="0" y="47878"/>
                </a:moveTo>
                <a:lnTo>
                  <a:pt x="41910" y="0"/>
                </a:lnTo>
                <a:lnTo>
                  <a:pt x="83820" y="47878"/>
                </a:lnTo>
                <a:lnTo>
                  <a:pt x="62865" y="47878"/>
                </a:lnTo>
                <a:lnTo>
                  <a:pt x="62865" y="192024"/>
                </a:lnTo>
                <a:lnTo>
                  <a:pt x="20955" y="192024"/>
                </a:lnTo>
                <a:lnTo>
                  <a:pt x="20955" y="47878"/>
                </a:lnTo>
                <a:lnTo>
                  <a:pt x="0" y="47878"/>
                </a:lnTo>
                <a:close/>
              </a:path>
            </a:pathLst>
          </a:custGeom>
          <a:ln w="914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48" name="object 40">
            <a:extLst>
              <a:ext uri="{FF2B5EF4-FFF2-40B4-BE49-F238E27FC236}">
                <a16:creationId xmlns:a16="http://schemas.microsoft.com/office/drawing/2014/main" id="{142B0470-A333-4DA6-BA6F-567743781C0A}"/>
              </a:ext>
            </a:extLst>
          </p:cNvPr>
          <p:cNvSpPr/>
          <p:nvPr/>
        </p:nvSpPr>
        <p:spPr>
          <a:xfrm>
            <a:off x="4429580" y="2212982"/>
            <a:ext cx="92202" cy="211646"/>
          </a:xfrm>
          <a:custGeom>
            <a:avLst/>
            <a:gdLst/>
            <a:ahLst/>
            <a:cxnLst/>
            <a:rect l="l" t="t" r="r" b="b"/>
            <a:pathLst>
              <a:path w="83820" h="192405">
                <a:moveTo>
                  <a:pt x="62864" y="47878"/>
                </a:moveTo>
                <a:lnTo>
                  <a:pt x="20954" y="47878"/>
                </a:lnTo>
                <a:lnTo>
                  <a:pt x="20954" y="192024"/>
                </a:lnTo>
                <a:lnTo>
                  <a:pt x="62864" y="192024"/>
                </a:lnTo>
                <a:lnTo>
                  <a:pt x="62864" y="47878"/>
                </a:lnTo>
                <a:close/>
              </a:path>
              <a:path w="83820" h="192405">
                <a:moveTo>
                  <a:pt x="41909" y="0"/>
                </a:moveTo>
                <a:lnTo>
                  <a:pt x="0" y="47878"/>
                </a:lnTo>
                <a:lnTo>
                  <a:pt x="83819" y="47878"/>
                </a:lnTo>
                <a:lnTo>
                  <a:pt x="41909" y="0"/>
                </a:lnTo>
                <a:close/>
              </a:path>
            </a:pathLst>
          </a:custGeom>
          <a:solidFill>
            <a:srgbClr val="0000FF"/>
          </a:solidFill>
        </p:spPr>
        <p:txBody>
          <a:bodyPr wrap="square" lIns="0" tIns="0" rIns="0" bIns="0" rtlCol="0"/>
          <a:lstStyle/>
          <a:p>
            <a:pPr defTabSz="1005840"/>
            <a:endParaRPr sz="1980" kern="0" dirty="0">
              <a:solidFill>
                <a:sysClr val="windowText" lastClr="000000"/>
              </a:solidFill>
            </a:endParaRPr>
          </a:p>
        </p:txBody>
      </p:sp>
      <p:sp>
        <p:nvSpPr>
          <p:cNvPr id="49" name="object 41">
            <a:extLst>
              <a:ext uri="{FF2B5EF4-FFF2-40B4-BE49-F238E27FC236}">
                <a16:creationId xmlns:a16="http://schemas.microsoft.com/office/drawing/2014/main" id="{A03BAACB-62F3-4704-A8FC-FCE0EF5F8ECF}"/>
              </a:ext>
            </a:extLst>
          </p:cNvPr>
          <p:cNvSpPr/>
          <p:nvPr/>
        </p:nvSpPr>
        <p:spPr>
          <a:xfrm>
            <a:off x="4429580" y="2212982"/>
            <a:ext cx="92202" cy="211646"/>
          </a:xfrm>
          <a:custGeom>
            <a:avLst/>
            <a:gdLst/>
            <a:ahLst/>
            <a:cxnLst/>
            <a:rect l="l" t="t" r="r" b="b"/>
            <a:pathLst>
              <a:path w="83820" h="192405">
                <a:moveTo>
                  <a:pt x="0" y="47878"/>
                </a:moveTo>
                <a:lnTo>
                  <a:pt x="41909" y="0"/>
                </a:lnTo>
                <a:lnTo>
                  <a:pt x="83819" y="47878"/>
                </a:lnTo>
                <a:lnTo>
                  <a:pt x="62864" y="47878"/>
                </a:lnTo>
                <a:lnTo>
                  <a:pt x="62864" y="192024"/>
                </a:lnTo>
                <a:lnTo>
                  <a:pt x="20954" y="192024"/>
                </a:lnTo>
                <a:lnTo>
                  <a:pt x="20954" y="47878"/>
                </a:lnTo>
                <a:lnTo>
                  <a:pt x="0" y="47878"/>
                </a:lnTo>
                <a:close/>
              </a:path>
            </a:pathLst>
          </a:custGeom>
          <a:ln w="914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50" name="object 42">
            <a:extLst>
              <a:ext uri="{FF2B5EF4-FFF2-40B4-BE49-F238E27FC236}">
                <a16:creationId xmlns:a16="http://schemas.microsoft.com/office/drawing/2014/main" id="{80B11B6E-CC1F-4BCD-9890-74B8DDB45058}"/>
              </a:ext>
            </a:extLst>
          </p:cNvPr>
          <p:cNvSpPr/>
          <p:nvPr/>
        </p:nvSpPr>
        <p:spPr>
          <a:xfrm>
            <a:off x="5991985" y="3986614"/>
            <a:ext cx="92202" cy="275209"/>
          </a:xfrm>
          <a:custGeom>
            <a:avLst/>
            <a:gdLst/>
            <a:ahLst/>
            <a:cxnLst/>
            <a:rect l="l" t="t" r="r" b="b"/>
            <a:pathLst>
              <a:path w="83820" h="250189">
                <a:moveTo>
                  <a:pt x="83820" y="187452"/>
                </a:moveTo>
                <a:lnTo>
                  <a:pt x="0" y="187452"/>
                </a:lnTo>
                <a:lnTo>
                  <a:pt x="41910" y="249936"/>
                </a:lnTo>
                <a:lnTo>
                  <a:pt x="83820" y="187452"/>
                </a:lnTo>
                <a:close/>
              </a:path>
              <a:path w="83820" h="250189">
                <a:moveTo>
                  <a:pt x="62864" y="0"/>
                </a:moveTo>
                <a:lnTo>
                  <a:pt x="20954" y="0"/>
                </a:lnTo>
                <a:lnTo>
                  <a:pt x="20954" y="187452"/>
                </a:lnTo>
                <a:lnTo>
                  <a:pt x="62864" y="187452"/>
                </a:lnTo>
                <a:lnTo>
                  <a:pt x="62864" y="0"/>
                </a:lnTo>
                <a:close/>
              </a:path>
            </a:pathLst>
          </a:custGeom>
          <a:solidFill>
            <a:srgbClr val="00FF00"/>
          </a:solidFill>
        </p:spPr>
        <p:txBody>
          <a:bodyPr wrap="square" lIns="0" tIns="0" rIns="0" bIns="0" rtlCol="0"/>
          <a:lstStyle/>
          <a:p>
            <a:pPr defTabSz="1005840"/>
            <a:endParaRPr sz="1980" kern="0" dirty="0">
              <a:solidFill>
                <a:sysClr val="windowText" lastClr="000000"/>
              </a:solidFill>
            </a:endParaRPr>
          </a:p>
        </p:txBody>
      </p:sp>
      <p:sp>
        <p:nvSpPr>
          <p:cNvPr id="51" name="object 43">
            <a:extLst>
              <a:ext uri="{FF2B5EF4-FFF2-40B4-BE49-F238E27FC236}">
                <a16:creationId xmlns:a16="http://schemas.microsoft.com/office/drawing/2014/main" id="{ECC44DE9-5DA3-4274-8E0C-87762F1078E0}"/>
              </a:ext>
            </a:extLst>
          </p:cNvPr>
          <p:cNvSpPr/>
          <p:nvPr/>
        </p:nvSpPr>
        <p:spPr>
          <a:xfrm>
            <a:off x="5991985" y="3986614"/>
            <a:ext cx="92202" cy="275209"/>
          </a:xfrm>
          <a:custGeom>
            <a:avLst/>
            <a:gdLst/>
            <a:ahLst/>
            <a:cxnLst/>
            <a:rect l="l" t="t" r="r" b="b"/>
            <a:pathLst>
              <a:path w="83820" h="250189">
                <a:moveTo>
                  <a:pt x="83820" y="187452"/>
                </a:moveTo>
                <a:lnTo>
                  <a:pt x="41910" y="249936"/>
                </a:lnTo>
                <a:lnTo>
                  <a:pt x="0" y="187452"/>
                </a:lnTo>
                <a:lnTo>
                  <a:pt x="20954" y="187452"/>
                </a:lnTo>
                <a:lnTo>
                  <a:pt x="20954" y="0"/>
                </a:lnTo>
                <a:lnTo>
                  <a:pt x="62864" y="0"/>
                </a:lnTo>
                <a:lnTo>
                  <a:pt x="62864" y="187452"/>
                </a:lnTo>
                <a:lnTo>
                  <a:pt x="83820" y="187452"/>
                </a:lnTo>
                <a:close/>
              </a:path>
            </a:pathLst>
          </a:custGeom>
          <a:ln w="9144">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52" name="object 44">
            <a:extLst>
              <a:ext uri="{FF2B5EF4-FFF2-40B4-BE49-F238E27FC236}">
                <a16:creationId xmlns:a16="http://schemas.microsoft.com/office/drawing/2014/main" id="{F4F3D5DB-3ED6-4D0F-B310-2B3A6C9D3DAF}"/>
              </a:ext>
            </a:extLst>
          </p:cNvPr>
          <p:cNvSpPr/>
          <p:nvPr/>
        </p:nvSpPr>
        <p:spPr>
          <a:xfrm>
            <a:off x="6825294" y="5200050"/>
            <a:ext cx="192786" cy="173927"/>
          </a:xfrm>
          <a:custGeom>
            <a:avLst/>
            <a:gdLst/>
            <a:ahLst/>
            <a:cxnLst/>
            <a:rect l="l" t="t" r="r" b="b"/>
            <a:pathLst>
              <a:path w="175260" h="158114">
                <a:moveTo>
                  <a:pt x="16510" y="94361"/>
                </a:moveTo>
                <a:lnTo>
                  <a:pt x="0" y="157734"/>
                </a:lnTo>
                <a:lnTo>
                  <a:pt x="64897" y="148971"/>
                </a:lnTo>
                <a:lnTo>
                  <a:pt x="52832" y="135381"/>
                </a:lnTo>
                <a:lnTo>
                  <a:pt x="83842" y="107950"/>
                </a:lnTo>
                <a:lnTo>
                  <a:pt x="28575" y="107950"/>
                </a:lnTo>
                <a:lnTo>
                  <a:pt x="16510" y="94361"/>
                </a:lnTo>
                <a:close/>
              </a:path>
              <a:path w="175260" h="158114">
                <a:moveTo>
                  <a:pt x="150875" y="0"/>
                </a:moveTo>
                <a:lnTo>
                  <a:pt x="28575" y="107950"/>
                </a:lnTo>
                <a:lnTo>
                  <a:pt x="83842" y="107950"/>
                </a:lnTo>
                <a:lnTo>
                  <a:pt x="175006" y="27305"/>
                </a:lnTo>
                <a:lnTo>
                  <a:pt x="150875" y="0"/>
                </a:lnTo>
                <a:close/>
              </a:path>
            </a:pathLst>
          </a:custGeom>
          <a:solidFill>
            <a:srgbClr val="00FF00"/>
          </a:solidFill>
        </p:spPr>
        <p:txBody>
          <a:bodyPr wrap="square" lIns="0" tIns="0" rIns="0" bIns="0" rtlCol="0"/>
          <a:lstStyle/>
          <a:p>
            <a:pPr defTabSz="1005840"/>
            <a:endParaRPr sz="1980" kern="0" dirty="0">
              <a:solidFill>
                <a:sysClr val="windowText" lastClr="000000"/>
              </a:solidFill>
            </a:endParaRPr>
          </a:p>
        </p:txBody>
      </p:sp>
      <p:sp>
        <p:nvSpPr>
          <p:cNvPr id="53" name="object 45">
            <a:extLst>
              <a:ext uri="{FF2B5EF4-FFF2-40B4-BE49-F238E27FC236}">
                <a16:creationId xmlns:a16="http://schemas.microsoft.com/office/drawing/2014/main" id="{BF56F307-2F8F-4B4E-85EC-861375A0D5F8}"/>
              </a:ext>
            </a:extLst>
          </p:cNvPr>
          <p:cNvSpPr/>
          <p:nvPr/>
        </p:nvSpPr>
        <p:spPr>
          <a:xfrm>
            <a:off x="6825294" y="5200050"/>
            <a:ext cx="192786" cy="173927"/>
          </a:xfrm>
          <a:custGeom>
            <a:avLst/>
            <a:gdLst/>
            <a:ahLst/>
            <a:cxnLst/>
            <a:rect l="l" t="t" r="r" b="b"/>
            <a:pathLst>
              <a:path w="175260" h="158114">
                <a:moveTo>
                  <a:pt x="64897" y="148971"/>
                </a:moveTo>
                <a:lnTo>
                  <a:pt x="0" y="157734"/>
                </a:lnTo>
                <a:lnTo>
                  <a:pt x="16510" y="94361"/>
                </a:lnTo>
                <a:lnTo>
                  <a:pt x="28575" y="107950"/>
                </a:lnTo>
                <a:lnTo>
                  <a:pt x="150875" y="0"/>
                </a:lnTo>
                <a:lnTo>
                  <a:pt x="175006" y="27305"/>
                </a:lnTo>
                <a:lnTo>
                  <a:pt x="52832" y="135381"/>
                </a:lnTo>
                <a:lnTo>
                  <a:pt x="64897" y="148971"/>
                </a:lnTo>
                <a:close/>
              </a:path>
            </a:pathLst>
          </a:custGeom>
          <a:ln w="9525">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54" name="object 46">
            <a:extLst>
              <a:ext uri="{FF2B5EF4-FFF2-40B4-BE49-F238E27FC236}">
                <a16:creationId xmlns:a16="http://schemas.microsoft.com/office/drawing/2014/main" id="{A7949E3B-6120-4DBA-807D-1A87200612AE}"/>
              </a:ext>
            </a:extLst>
          </p:cNvPr>
          <p:cNvSpPr/>
          <p:nvPr/>
        </p:nvSpPr>
        <p:spPr>
          <a:xfrm>
            <a:off x="6088518" y="5146963"/>
            <a:ext cx="265430" cy="146685"/>
          </a:xfrm>
          <a:custGeom>
            <a:avLst/>
            <a:gdLst/>
            <a:ahLst/>
            <a:cxnLst/>
            <a:rect l="l" t="t" r="r" b="b"/>
            <a:pathLst>
              <a:path w="241300" h="133350">
                <a:moveTo>
                  <a:pt x="159657" y="59181"/>
                </a:moveTo>
                <a:lnTo>
                  <a:pt x="49783" y="59181"/>
                </a:lnTo>
                <a:lnTo>
                  <a:pt x="224027" y="133095"/>
                </a:lnTo>
                <a:lnTo>
                  <a:pt x="240791" y="93598"/>
                </a:lnTo>
                <a:lnTo>
                  <a:pt x="159657" y="59181"/>
                </a:lnTo>
                <a:close/>
              </a:path>
              <a:path w="241300" h="133350">
                <a:moveTo>
                  <a:pt x="74929" y="0"/>
                </a:moveTo>
                <a:lnTo>
                  <a:pt x="0" y="14731"/>
                </a:lnTo>
                <a:lnTo>
                  <a:pt x="41401" y="78866"/>
                </a:lnTo>
                <a:lnTo>
                  <a:pt x="49783" y="59181"/>
                </a:lnTo>
                <a:lnTo>
                  <a:pt x="159657" y="59181"/>
                </a:lnTo>
                <a:lnTo>
                  <a:pt x="66547" y="19684"/>
                </a:lnTo>
                <a:lnTo>
                  <a:pt x="74929" y="0"/>
                </a:lnTo>
                <a:close/>
              </a:path>
            </a:pathLst>
          </a:custGeom>
          <a:solidFill>
            <a:srgbClr val="00FF00"/>
          </a:solidFill>
        </p:spPr>
        <p:txBody>
          <a:bodyPr wrap="square" lIns="0" tIns="0" rIns="0" bIns="0" rtlCol="0"/>
          <a:lstStyle/>
          <a:p>
            <a:pPr defTabSz="1005840"/>
            <a:endParaRPr sz="1980" kern="0" dirty="0">
              <a:solidFill>
                <a:sysClr val="windowText" lastClr="000000"/>
              </a:solidFill>
            </a:endParaRPr>
          </a:p>
        </p:txBody>
      </p:sp>
      <p:sp>
        <p:nvSpPr>
          <p:cNvPr id="55" name="object 47">
            <a:extLst>
              <a:ext uri="{FF2B5EF4-FFF2-40B4-BE49-F238E27FC236}">
                <a16:creationId xmlns:a16="http://schemas.microsoft.com/office/drawing/2014/main" id="{E8AE0A21-FD9C-4A14-AA70-050EEC13B4F6}"/>
              </a:ext>
            </a:extLst>
          </p:cNvPr>
          <p:cNvSpPr/>
          <p:nvPr/>
        </p:nvSpPr>
        <p:spPr>
          <a:xfrm>
            <a:off x="6088518" y="5146963"/>
            <a:ext cx="265430" cy="146685"/>
          </a:xfrm>
          <a:custGeom>
            <a:avLst/>
            <a:gdLst/>
            <a:ahLst/>
            <a:cxnLst/>
            <a:rect l="l" t="t" r="r" b="b"/>
            <a:pathLst>
              <a:path w="241300" h="133350">
                <a:moveTo>
                  <a:pt x="41401" y="78866"/>
                </a:moveTo>
                <a:lnTo>
                  <a:pt x="0" y="14731"/>
                </a:lnTo>
                <a:lnTo>
                  <a:pt x="74929" y="0"/>
                </a:lnTo>
                <a:lnTo>
                  <a:pt x="66547" y="19684"/>
                </a:lnTo>
                <a:lnTo>
                  <a:pt x="240791" y="93598"/>
                </a:lnTo>
                <a:lnTo>
                  <a:pt x="224027" y="133095"/>
                </a:lnTo>
                <a:lnTo>
                  <a:pt x="49783" y="59181"/>
                </a:lnTo>
                <a:lnTo>
                  <a:pt x="41401" y="78866"/>
                </a:lnTo>
                <a:close/>
              </a:path>
            </a:pathLst>
          </a:custGeom>
          <a:ln w="9525">
            <a:solidFill>
              <a:srgbClr val="000000"/>
            </a:solidFill>
          </a:ln>
        </p:spPr>
        <p:txBody>
          <a:bodyPr wrap="square" lIns="0" tIns="0" rIns="0" bIns="0" rtlCol="0"/>
          <a:lstStyle/>
          <a:p>
            <a:pPr defTabSz="1005840"/>
            <a:endParaRPr sz="1980" kern="0" dirty="0">
              <a:solidFill>
                <a:sysClr val="windowText" lastClr="000000"/>
              </a:solidFill>
            </a:endParaRPr>
          </a:p>
        </p:txBody>
      </p:sp>
      <p:sp>
        <p:nvSpPr>
          <p:cNvPr id="56" name="object 48">
            <a:extLst>
              <a:ext uri="{FF2B5EF4-FFF2-40B4-BE49-F238E27FC236}">
                <a16:creationId xmlns:a16="http://schemas.microsoft.com/office/drawing/2014/main" id="{DC7D8A4C-E297-4E02-A8AF-BEE7ED2EEC93}"/>
              </a:ext>
            </a:extLst>
          </p:cNvPr>
          <p:cNvSpPr/>
          <p:nvPr/>
        </p:nvSpPr>
        <p:spPr>
          <a:xfrm>
            <a:off x="3285997" y="2425189"/>
            <a:ext cx="1904111" cy="859155"/>
          </a:xfrm>
          <a:custGeom>
            <a:avLst/>
            <a:gdLst/>
            <a:ahLst/>
            <a:cxnLst/>
            <a:rect l="l" t="t" r="r" b="b"/>
            <a:pathLst>
              <a:path w="1731010" h="781050">
                <a:moveTo>
                  <a:pt x="1657112" y="755215"/>
                </a:moveTo>
                <a:lnTo>
                  <a:pt x="1645665" y="780923"/>
                </a:lnTo>
                <a:lnTo>
                  <a:pt x="1730755" y="777113"/>
                </a:lnTo>
                <a:lnTo>
                  <a:pt x="1716969" y="760349"/>
                </a:lnTo>
                <a:lnTo>
                  <a:pt x="1668652" y="760349"/>
                </a:lnTo>
                <a:lnTo>
                  <a:pt x="1657112" y="755215"/>
                </a:lnTo>
                <a:close/>
              </a:path>
              <a:path w="1731010" h="781050">
                <a:moveTo>
                  <a:pt x="1665158" y="737144"/>
                </a:moveTo>
                <a:lnTo>
                  <a:pt x="1657112" y="755215"/>
                </a:lnTo>
                <a:lnTo>
                  <a:pt x="1668652" y="760349"/>
                </a:lnTo>
                <a:lnTo>
                  <a:pt x="1676780" y="742314"/>
                </a:lnTo>
                <a:lnTo>
                  <a:pt x="1665158" y="737144"/>
                </a:lnTo>
                <a:close/>
              </a:path>
              <a:path w="1731010" h="781050">
                <a:moveTo>
                  <a:pt x="1676653" y="711326"/>
                </a:moveTo>
                <a:lnTo>
                  <a:pt x="1665158" y="737144"/>
                </a:lnTo>
                <a:lnTo>
                  <a:pt x="1676780" y="742314"/>
                </a:lnTo>
                <a:lnTo>
                  <a:pt x="1668652" y="760349"/>
                </a:lnTo>
                <a:lnTo>
                  <a:pt x="1716969" y="760349"/>
                </a:lnTo>
                <a:lnTo>
                  <a:pt x="1676653" y="711326"/>
                </a:lnTo>
                <a:close/>
              </a:path>
              <a:path w="1731010" h="781050">
                <a:moveTo>
                  <a:pt x="8127" y="0"/>
                </a:moveTo>
                <a:lnTo>
                  <a:pt x="0" y="18034"/>
                </a:lnTo>
                <a:lnTo>
                  <a:pt x="1657112" y="755215"/>
                </a:lnTo>
                <a:lnTo>
                  <a:pt x="1665158" y="737144"/>
                </a:lnTo>
                <a:lnTo>
                  <a:pt x="8127"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57" name="object 49">
            <a:extLst>
              <a:ext uri="{FF2B5EF4-FFF2-40B4-BE49-F238E27FC236}">
                <a16:creationId xmlns:a16="http://schemas.microsoft.com/office/drawing/2014/main" id="{3B71651F-63C8-4AC9-8CA1-38E4C097B5CC}"/>
              </a:ext>
            </a:extLst>
          </p:cNvPr>
          <p:cNvSpPr/>
          <p:nvPr/>
        </p:nvSpPr>
        <p:spPr>
          <a:xfrm>
            <a:off x="3287534" y="2424629"/>
            <a:ext cx="1986533" cy="578358"/>
          </a:xfrm>
          <a:custGeom>
            <a:avLst/>
            <a:gdLst/>
            <a:ahLst/>
            <a:cxnLst/>
            <a:rect l="l" t="t" r="r" b="b"/>
            <a:pathLst>
              <a:path w="1805939" h="525780">
                <a:moveTo>
                  <a:pt x="1729501" y="498654"/>
                </a:moveTo>
                <a:lnTo>
                  <a:pt x="1721993" y="525780"/>
                </a:lnTo>
                <a:lnTo>
                  <a:pt x="1805558" y="509397"/>
                </a:lnTo>
                <a:lnTo>
                  <a:pt x="1797389" y="502031"/>
                </a:lnTo>
                <a:lnTo>
                  <a:pt x="1741678" y="502031"/>
                </a:lnTo>
                <a:lnTo>
                  <a:pt x="1729501" y="498654"/>
                </a:lnTo>
                <a:close/>
              </a:path>
              <a:path w="1805939" h="525780">
                <a:moveTo>
                  <a:pt x="1734811" y="479471"/>
                </a:moveTo>
                <a:lnTo>
                  <a:pt x="1729501" y="498654"/>
                </a:lnTo>
                <a:lnTo>
                  <a:pt x="1741678" y="502031"/>
                </a:lnTo>
                <a:lnTo>
                  <a:pt x="1747012" y="482854"/>
                </a:lnTo>
                <a:lnTo>
                  <a:pt x="1734811" y="479471"/>
                </a:lnTo>
                <a:close/>
              </a:path>
              <a:path w="1805939" h="525780">
                <a:moveTo>
                  <a:pt x="1742313" y="452374"/>
                </a:moveTo>
                <a:lnTo>
                  <a:pt x="1734811" y="479471"/>
                </a:lnTo>
                <a:lnTo>
                  <a:pt x="1747012" y="482854"/>
                </a:lnTo>
                <a:lnTo>
                  <a:pt x="1741678" y="502031"/>
                </a:lnTo>
                <a:lnTo>
                  <a:pt x="1797389" y="502031"/>
                </a:lnTo>
                <a:lnTo>
                  <a:pt x="1742313" y="452374"/>
                </a:lnTo>
                <a:close/>
              </a:path>
              <a:path w="1805939" h="525780">
                <a:moveTo>
                  <a:pt x="5334" y="0"/>
                </a:moveTo>
                <a:lnTo>
                  <a:pt x="0" y="19050"/>
                </a:lnTo>
                <a:lnTo>
                  <a:pt x="1729501" y="498654"/>
                </a:lnTo>
                <a:lnTo>
                  <a:pt x="1734811" y="479471"/>
                </a:lnTo>
                <a:lnTo>
                  <a:pt x="5334"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58" name="object 50">
            <a:extLst>
              <a:ext uri="{FF2B5EF4-FFF2-40B4-BE49-F238E27FC236}">
                <a16:creationId xmlns:a16="http://schemas.microsoft.com/office/drawing/2014/main" id="{813580AD-6AEF-48E8-B52D-FF749A7B09B8}"/>
              </a:ext>
            </a:extLst>
          </p:cNvPr>
          <p:cNvSpPr/>
          <p:nvPr/>
        </p:nvSpPr>
        <p:spPr>
          <a:xfrm>
            <a:off x="3205528" y="1284259"/>
            <a:ext cx="1563942" cy="213043"/>
          </a:xfrm>
          <a:custGeom>
            <a:avLst/>
            <a:gdLst/>
            <a:ahLst/>
            <a:cxnLst/>
            <a:rect l="l" t="t" r="r" b="b"/>
            <a:pathLst>
              <a:path w="1421764" h="193675">
                <a:moveTo>
                  <a:pt x="1344554" y="165502"/>
                </a:moveTo>
                <a:lnTo>
                  <a:pt x="1341501" y="193548"/>
                </a:lnTo>
                <a:lnTo>
                  <a:pt x="1413190" y="166878"/>
                </a:lnTo>
                <a:lnTo>
                  <a:pt x="1357249" y="166878"/>
                </a:lnTo>
                <a:lnTo>
                  <a:pt x="1344554" y="165502"/>
                </a:lnTo>
                <a:close/>
              </a:path>
              <a:path w="1421764" h="193675">
                <a:moveTo>
                  <a:pt x="1346696" y="145828"/>
                </a:moveTo>
                <a:lnTo>
                  <a:pt x="1344554" y="165502"/>
                </a:lnTo>
                <a:lnTo>
                  <a:pt x="1357249" y="166878"/>
                </a:lnTo>
                <a:lnTo>
                  <a:pt x="1359281" y="147193"/>
                </a:lnTo>
                <a:lnTo>
                  <a:pt x="1346696" y="145828"/>
                </a:lnTo>
                <a:close/>
              </a:path>
              <a:path w="1421764" h="193675">
                <a:moveTo>
                  <a:pt x="1349756" y="117729"/>
                </a:moveTo>
                <a:lnTo>
                  <a:pt x="1346696" y="145828"/>
                </a:lnTo>
                <a:lnTo>
                  <a:pt x="1359281" y="147193"/>
                </a:lnTo>
                <a:lnTo>
                  <a:pt x="1357249" y="166878"/>
                </a:lnTo>
                <a:lnTo>
                  <a:pt x="1413190" y="166878"/>
                </a:lnTo>
                <a:lnTo>
                  <a:pt x="1421383" y="163830"/>
                </a:lnTo>
                <a:lnTo>
                  <a:pt x="1349756" y="117729"/>
                </a:lnTo>
                <a:close/>
              </a:path>
              <a:path w="1421764" h="193675">
                <a:moveTo>
                  <a:pt x="2031" y="0"/>
                </a:moveTo>
                <a:lnTo>
                  <a:pt x="0" y="19812"/>
                </a:lnTo>
                <a:lnTo>
                  <a:pt x="1344554" y="165502"/>
                </a:lnTo>
                <a:lnTo>
                  <a:pt x="1346696" y="145828"/>
                </a:lnTo>
                <a:lnTo>
                  <a:pt x="2031"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59" name="object 51">
            <a:extLst>
              <a:ext uri="{FF2B5EF4-FFF2-40B4-BE49-F238E27FC236}">
                <a16:creationId xmlns:a16="http://schemas.microsoft.com/office/drawing/2014/main" id="{85EDAE70-B5CF-4BE1-AAF7-BE53C51B4DFA}"/>
              </a:ext>
            </a:extLst>
          </p:cNvPr>
          <p:cNvSpPr/>
          <p:nvPr/>
        </p:nvSpPr>
        <p:spPr>
          <a:xfrm>
            <a:off x="3204271" y="1284536"/>
            <a:ext cx="1479423" cy="371602"/>
          </a:xfrm>
          <a:custGeom>
            <a:avLst/>
            <a:gdLst/>
            <a:ahLst/>
            <a:cxnLst/>
            <a:rect l="l" t="t" r="r" b="b"/>
            <a:pathLst>
              <a:path w="1344929" h="337819">
                <a:moveTo>
                  <a:pt x="1268292" y="310090"/>
                </a:moveTo>
                <a:lnTo>
                  <a:pt x="1261999" y="337565"/>
                </a:lnTo>
                <a:lnTo>
                  <a:pt x="1344802" y="317500"/>
                </a:lnTo>
                <a:lnTo>
                  <a:pt x="1339256" y="312927"/>
                </a:lnTo>
                <a:lnTo>
                  <a:pt x="1280668" y="312927"/>
                </a:lnTo>
                <a:lnTo>
                  <a:pt x="1268292" y="310090"/>
                </a:lnTo>
                <a:close/>
              </a:path>
              <a:path w="1344929" h="337819">
                <a:moveTo>
                  <a:pt x="1272715" y="290781"/>
                </a:moveTo>
                <a:lnTo>
                  <a:pt x="1268292" y="310090"/>
                </a:lnTo>
                <a:lnTo>
                  <a:pt x="1280668" y="312927"/>
                </a:lnTo>
                <a:lnTo>
                  <a:pt x="1285113" y="293624"/>
                </a:lnTo>
                <a:lnTo>
                  <a:pt x="1272715" y="290781"/>
                </a:lnTo>
                <a:close/>
              </a:path>
              <a:path w="1344929" h="337819">
                <a:moveTo>
                  <a:pt x="1279017" y="263270"/>
                </a:moveTo>
                <a:lnTo>
                  <a:pt x="1272715" y="290781"/>
                </a:lnTo>
                <a:lnTo>
                  <a:pt x="1285113" y="293624"/>
                </a:lnTo>
                <a:lnTo>
                  <a:pt x="1280668" y="312927"/>
                </a:lnTo>
                <a:lnTo>
                  <a:pt x="1339256" y="312927"/>
                </a:lnTo>
                <a:lnTo>
                  <a:pt x="1279017" y="263270"/>
                </a:lnTo>
                <a:close/>
              </a:path>
              <a:path w="1344929" h="337819">
                <a:moveTo>
                  <a:pt x="4318" y="0"/>
                </a:moveTo>
                <a:lnTo>
                  <a:pt x="0" y="19303"/>
                </a:lnTo>
                <a:lnTo>
                  <a:pt x="1268292" y="310090"/>
                </a:lnTo>
                <a:lnTo>
                  <a:pt x="1272715" y="290781"/>
                </a:lnTo>
                <a:lnTo>
                  <a:pt x="4318"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0" name="object 52">
            <a:extLst>
              <a:ext uri="{FF2B5EF4-FFF2-40B4-BE49-F238E27FC236}">
                <a16:creationId xmlns:a16="http://schemas.microsoft.com/office/drawing/2014/main" id="{AA513AE7-3800-486B-AC66-067B84DA256E}"/>
              </a:ext>
            </a:extLst>
          </p:cNvPr>
          <p:cNvSpPr/>
          <p:nvPr/>
        </p:nvSpPr>
        <p:spPr>
          <a:xfrm>
            <a:off x="3202876" y="1284955"/>
            <a:ext cx="1395603" cy="527368"/>
          </a:xfrm>
          <a:custGeom>
            <a:avLst/>
            <a:gdLst/>
            <a:ahLst/>
            <a:cxnLst/>
            <a:rect l="l" t="t" r="r" b="b"/>
            <a:pathLst>
              <a:path w="1268729" h="479425">
                <a:moveTo>
                  <a:pt x="1193408" y="452771"/>
                </a:moveTo>
                <a:lnTo>
                  <a:pt x="1183767" y="479298"/>
                </a:lnTo>
                <a:lnTo>
                  <a:pt x="1268349" y="469519"/>
                </a:lnTo>
                <a:lnTo>
                  <a:pt x="1256567" y="457073"/>
                </a:lnTo>
                <a:lnTo>
                  <a:pt x="1205230" y="457073"/>
                </a:lnTo>
                <a:lnTo>
                  <a:pt x="1193408" y="452771"/>
                </a:lnTo>
                <a:close/>
              </a:path>
              <a:path w="1268729" h="479425">
                <a:moveTo>
                  <a:pt x="1200162" y="434191"/>
                </a:moveTo>
                <a:lnTo>
                  <a:pt x="1193408" y="452771"/>
                </a:lnTo>
                <a:lnTo>
                  <a:pt x="1205230" y="457073"/>
                </a:lnTo>
                <a:lnTo>
                  <a:pt x="1212088" y="438531"/>
                </a:lnTo>
                <a:lnTo>
                  <a:pt x="1200162" y="434191"/>
                </a:lnTo>
                <a:close/>
              </a:path>
              <a:path w="1268729" h="479425">
                <a:moveTo>
                  <a:pt x="1209802" y="407670"/>
                </a:moveTo>
                <a:lnTo>
                  <a:pt x="1200162" y="434191"/>
                </a:lnTo>
                <a:lnTo>
                  <a:pt x="1212088" y="438531"/>
                </a:lnTo>
                <a:lnTo>
                  <a:pt x="1205230" y="457073"/>
                </a:lnTo>
                <a:lnTo>
                  <a:pt x="1256567" y="457073"/>
                </a:lnTo>
                <a:lnTo>
                  <a:pt x="1209802" y="407670"/>
                </a:lnTo>
                <a:close/>
              </a:path>
              <a:path w="1268729" h="479425">
                <a:moveTo>
                  <a:pt x="6857" y="0"/>
                </a:moveTo>
                <a:lnTo>
                  <a:pt x="0" y="18541"/>
                </a:lnTo>
                <a:lnTo>
                  <a:pt x="1193408" y="452771"/>
                </a:lnTo>
                <a:lnTo>
                  <a:pt x="1200162" y="434191"/>
                </a:lnTo>
                <a:lnTo>
                  <a:pt x="6857"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1" name="object 53">
            <a:extLst>
              <a:ext uri="{FF2B5EF4-FFF2-40B4-BE49-F238E27FC236}">
                <a16:creationId xmlns:a16="http://schemas.microsoft.com/office/drawing/2014/main" id="{447F4A69-79EE-45D2-84A5-A6140B874899}"/>
              </a:ext>
            </a:extLst>
          </p:cNvPr>
          <p:cNvSpPr/>
          <p:nvPr/>
        </p:nvSpPr>
        <p:spPr>
          <a:xfrm>
            <a:off x="3201757" y="1285376"/>
            <a:ext cx="1270572" cy="644017"/>
          </a:xfrm>
          <a:custGeom>
            <a:avLst/>
            <a:gdLst/>
            <a:ahLst/>
            <a:cxnLst/>
            <a:rect l="l" t="t" r="r" b="b"/>
            <a:pathLst>
              <a:path w="1155064" h="585469">
                <a:moveTo>
                  <a:pt x="1082493" y="559717"/>
                </a:moveTo>
                <a:lnTo>
                  <a:pt x="1069847" y="584962"/>
                </a:lnTo>
                <a:lnTo>
                  <a:pt x="1155065" y="584962"/>
                </a:lnTo>
                <a:lnTo>
                  <a:pt x="1140423" y="565403"/>
                </a:lnTo>
                <a:lnTo>
                  <a:pt x="1093850" y="565403"/>
                </a:lnTo>
                <a:lnTo>
                  <a:pt x="1082493" y="559717"/>
                </a:lnTo>
                <a:close/>
              </a:path>
              <a:path w="1155064" h="585469">
                <a:moveTo>
                  <a:pt x="1091396" y="541944"/>
                </a:moveTo>
                <a:lnTo>
                  <a:pt x="1082493" y="559717"/>
                </a:lnTo>
                <a:lnTo>
                  <a:pt x="1093850" y="565403"/>
                </a:lnTo>
                <a:lnTo>
                  <a:pt x="1102741" y="547623"/>
                </a:lnTo>
                <a:lnTo>
                  <a:pt x="1091396" y="541944"/>
                </a:lnTo>
                <a:close/>
              </a:path>
              <a:path w="1155064" h="585469">
                <a:moveTo>
                  <a:pt x="1104010" y="516763"/>
                </a:moveTo>
                <a:lnTo>
                  <a:pt x="1091396" y="541944"/>
                </a:lnTo>
                <a:lnTo>
                  <a:pt x="1102741" y="547623"/>
                </a:lnTo>
                <a:lnTo>
                  <a:pt x="1093850" y="565403"/>
                </a:lnTo>
                <a:lnTo>
                  <a:pt x="1140423" y="565403"/>
                </a:lnTo>
                <a:lnTo>
                  <a:pt x="1104010" y="516763"/>
                </a:lnTo>
                <a:close/>
              </a:path>
              <a:path w="1155064" h="585469">
                <a:moveTo>
                  <a:pt x="8889" y="0"/>
                </a:moveTo>
                <a:lnTo>
                  <a:pt x="0" y="17779"/>
                </a:lnTo>
                <a:lnTo>
                  <a:pt x="1082493" y="559717"/>
                </a:lnTo>
                <a:lnTo>
                  <a:pt x="1091396" y="541944"/>
                </a:lnTo>
                <a:lnTo>
                  <a:pt x="8889"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2" name="object 54">
            <a:extLst>
              <a:ext uri="{FF2B5EF4-FFF2-40B4-BE49-F238E27FC236}">
                <a16:creationId xmlns:a16="http://schemas.microsoft.com/office/drawing/2014/main" id="{58E42142-46FC-46AA-97B6-7A9A74DFC802}"/>
              </a:ext>
            </a:extLst>
          </p:cNvPr>
          <p:cNvSpPr/>
          <p:nvPr/>
        </p:nvSpPr>
        <p:spPr>
          <a:xfrm>
            <a:off x="6542683" y="1142810"/>
            <a:ext cx="1482916" cy="609791"/>
          </a:xfrm>
          <a:custGeom>
            <a:avLst/>
            <a:gdLst/>
            <a:ahLst/>
            <a:cxnLst/>
            <a:rect l="l" t="t" r="r" b="b"/>
            <a:pathLst>
              <a:path w="1348104" h="554355">
                <a:moveTo>
                  <a:pt x="56641" y="483488"/>
                </a:moveTo>
                <a:lnTo>
                  <a:pt x="0" y="547116"/>
                </a:lnTo>
                <a:lnTo>
                  <a:pt x="84962" y="554227"/>
                </a:lnTo>
                <a:lnTo>
                  <a:pt x="76370" y="532764"/>
                </a:lnTo>
                <a:lnTo>
                  <a:pt x="62611" y="532764"/>
                </a:lnTo>
                <a:lnTo>
                  <a:pt x="55244" y="514350"/>
                </a:lnTo>
                <a:lnTo>
                  <a:pt x="67098" y="509606"/>
                </a:lnTo>
                <a:lnTo>
                  <a:pt x="56641" y="483488"/>
                </a:lnTo>
                <a:close/>
              </a:path>
              <a:path w="1348104" h="554355">
                <a:moveTo>
                  <a:pt x="67098" y="509606"/>
                </a:moveTo>
                <a:lnTo>
                  <a:pt x="55244" y="514350"/>
                </a:lnTo>
                <a:lnTo>
                  <a:pt x="62611" y="532764"/>
                </a:lnTo>
                <a:lnTo>
                  <a:pt x="74469" y="528018"/>
                </a:lnTo>
                <a:lnTo>
                  <a:pt x="67098" y="509606"/>
                </a:lnTo>
                <a:close/>
              </a:path>
              <a:path w="1348104" h="554355">
                <a:moveTo>
                  <a:pt x="74469" y="528018"/>
                </a:moveTo>
                <a:lnTo>
                  <a:pt x="62611" y="532764"/>
                </a:lnTo>
                <a:lnTo>
                  <a:pt x="76370" y="532764"/>
                </a:lnTo>
                <a:lnTo>
                  <a:pt x="74469" y="528018"/>
                </a:lnTo>
                <a:close/>
              </a:path>
              <a:path w="1348104" h="554355">
                <a:moveTo>
                  <a:pt x="1340485" y="0"/>
                </a:moveTo>
                <a:lnTo>
                  <a:pt x="67098" y="509606"/>
                </a:lnTo>
                <a:lnTo>
                  <a:pt x="74469" y="528018"/>
                </a:lnTo>
                <a:lnTo>
                  <a:pt x="1347850" y="18287"/>
                </a:lnTo>
                <a:lnTo>
                  <a:pt x="1340485"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3" name="object 55">
            <a:extLst>
              <a:ext uri="{FF2B5EF4-FFF2-40B4-BE49-F238E27FC236}">
                <a16:creationId xmlns:a16="http://schemas.microsoft.com/office/drawing/2014/main" id="{1F66F193-237B-4BD0-BA73-0EC7C73C219B}"/>
              </a:ext>
            </a:extLst>
          </p:cNvPr>
          <p:cNvSpPr/>
          <p:nvPr/>
        </p:nvSpPr>
        <p:spPr>
          <a:xfrm>
            <a:off x="6553200" y="2133601"/>
            <a:ext cx="1482916" cy="609791"/>
          </a:xfrm>
          <a:custGeom>
            <a:avLst/>
            <a:gdLst/>
            <a:ahLst/>
            <a:cxnLst/>
            <a:rect l="l" t="t" r="r" b="b"/>
            <a:pathLst>
              <a:path w="1348104" h="554355">
                <a:moveTo>
                  <a:pt x="56641" y="483488"/>
                </a:moveTo>
                <a:lnTo>
                  <a:pt x="0" y="547115"/>
                </a:lnTo>
                <a:lnTo>
                  <a:pt x="84962" y="554227"/>
                </a:lnTo>
                <a:lnTo>
                  <a:pt x="76370" y="532764"/>
                </a:lnTo>
                <a:lnTo>
                  <a:pt x="62611" y="532764"/>
                </a:lnTo>
                <a:lnTo>
                  <a:pt x="55244" y="514350"/>
                </a:lnTo>
                <a:lnTo>
                  <a:pt x="67098" y="509606"/>
                </a:lnTo>
                <a:lnTo>
                  <a:pt x="56641" y="483488"/>
                </a:lnTo>
                <a:close/>
              </a:path>
              <a:path w="1348104" h="554355">
                <a:moveTo>
                  <a:pt x="67098" y="509606"/>
                </a:moveTo>
                <a:lnTo>
                  <a:pt x="55244" y="514350"/>
                </a:lnTo>
                <a:lnTo>
                  <a:pt x="62611" y="532764"/>
                </a:lnTo>
                <a:lnTo>
                  <a:pt x="74469" y="528018"/>
                </a:lnTo>
                <a:lnTo>
                  <a:pt x="67098" y="509606"/>
                </a:lnTo>
                <a:close/>
              </a:path>
              <a:path w="1348104" h="554355">
                <a:moveTo>
                  <a:pt x="74469" y="528018"/>
                </a:moveTo>
                <a:lnTo>
                  <a:pt x="62611" y="532764"/>
                </a:lnTo>
                <a:lnTo>
                  <a:pt x="76370" y="532764"/>
                </a:lnTo>
                <a:lnTo>
                  <a:pt x="74469" y="528018"/>
                </a:lnTo>
                <a:close/>
              </a:path>
              <a:path w="1348104" h="554355">
                <a:moveTo>
                  <a:pt x="1340485" y="0"/>
                </a:moveTo>
                <a:lnTo>
                  <a:pt x="67098" y="509606"/>
                </a:lnTo>
                <a:lnTo>
                  <a:pt x="74469" y="528018"/>
                </a:lnTo>
                <a:lnTo>
                  <a:pt x="1347850" y="18287"/>
                </a:lnTo>
                <a:lnTo>
                  <a:pt x="1340485"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4" name="object 56">
            <a:extLst>
              <a:ext uri="{FF2B5EF4-FFF2-40B4-BE49-F238E27FC236}">
                <a16:creationId xmlns:a16="http://schemas.microsoft.com/office/drawing/2014/main" id="{DE9B5DA5-4315-4A9C-8BE8-46FED55F2A42}"/>
              </a:ext>
            </a:extLst>
          </p:cNvPr>
          <p:cNvSpPr/>
          <p:nvPr/>
        </p:nvSpPr>
        <p:spPr>
          <a:xfrm>
            <a:off x="6336941" y="3017096"/>
            <a:ext cx="1693164" cy="856361"/>
          </a:xfrm>
          <a:custGeom>
            <a:avLst/>
            <a:gdLst/>
            <a:ahLst/>
            <a:cxnLst/>
            <a:rect l="l" t="t" r="r" b="b"/>
            <a:pathLst>
              <a:path w="1539240" h="778510">
                <a:moveTo>
                  <a:pt x="51053" y="710311"/>
                </a:moveTo>
                <a:lnTo>
                  <a:pt x="0" y="778509"/>
                </a:lnTo>
                <a:lnTo>
                  <a:pt x="85216" y="778382"/>
                </a:lnTo>
                <a:lnTo>
                  <a:pt x="75465" y="758951"/>
                </a:lnTo>
                <a:lnTo>
                  <a:pt x="61213" y="758951"/>
                </a:lnTo>
                <a:lnTo>
                  <a:pt x="52324" y="741171"/>
                </a:lnTo>
                <a:lnTo>
                  <a:pt x="63683" y="735475"/>
                </a:lnTo>
                <a:lnTo>
                  <a:pt x="51053" y="710311"/>
                </a:lnTo>
                <a:close/>
              </a:path>
              <a:path w="1539240" h="778510">
                <a:moveTo>
                  <a:pt x="63683" y="735475"/>
                </a:moveTo>
                <a:lnTo>
                  <a:pt x="52324" y="741171"/>
                </a:lnTo>
                <a:lnTo>
                  <a:pt x="61213" y="758951"/>
                </a:lnTo>
                <a:lnTo>
                  <a:pt x="72599" y="753242"/>
                </a:lnTo>
                <a:lnTo>
                  <a:pt x="63683" y="735475"/>
                </a:lnTo>
                <a:close/>
              </a:path>
              <a:path w="1539240" h="778510">
                <a:moveTo>
                  <a:pt x="72599" y="753242"/>
                </a:moveTo>
                <a:lnTo>
                  <a:pt x="61213" y="758951"/>
                </a:lnTo>
                <a:lnTo>
                  <a:pt x="75465" y="758951"/>
                </a:lnTo>
                <a:lnTo>
                  <a:pt x="72599" y="753242"/>
                </a:lnTo>
                <a:close/>
              </a:path>
              <a:path w="1539240" h="778510">
                <a:moveTo>
                  <a:pt x="1530222" y="0"/>
                </a:moveTo>
                <a:lnTo>
                  <a:pt x="63683" y="735475"/>
                </a:lnTo>
                <a:lnTo>
                  <a:pt x="72599" y="753242"/>
                </a:lnTo>
                <a:lnTo>
                  <a:pt x="1539113" y="17779"/>
                </a:lnTo>
                <a:lnTo>
                  <a:pt x="1530222"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5" name="object 57">
            <a:extLst>
              <a:ext uri="{FF2B5EF4-FFF2-40B4-BE49-F238E27FC236}">
                <a16:creationId xmlns:a16="http://schemas.microsoft.com/office/drawing/2014/main" id="{05B7BF13-3ABD-4053-B810-4F367966C501}"/>
              </a:ext>
            </a:extLst>
          </p:cNvPr>
          <p:cNvSpPr/>
          <p:nvPr/>
        </p:nvSpPr>
        <p:spPr>
          <a:xfrm>
            <a:off x="6078319" y="3535609"/>
            <a:ext cx="1947418" cy="860552"/>
          </a:xfrm>
          <a:custGeom>
            <a:avLst/>
            <a:gdLst/>
            <a:ahLst/>
            <a:cxnLst/>
            <a:rect l="l" t="t" r="r" b="b"/>
            <a:pathLst>
              <a:path w="1770379" h="782320">
                <a:moveTo>
                  <a:pt x="54737" y="711962"/>
                </a:moveTo>
                <a:lnTo>
                  <a:pt x="0" y="777240"/>
                </a:lnTo>
                <a:lnTo>
                  <a:pt x="85089" y="781812"/>
                </a:lnTo>
                <a:lnTo>
                  <a:pt x="76039" y="760984"/>
                </a:lnTo>
                <a:lnTo>
                  <a:pt x="62229" y="760984"/>
                </a:lnTo>
                <a:lnTo>
                  <a:pt x="54228" y="742823"/>
                </a:lnTo>
                <a:lnTo>
                  <a:pt x="65935" y="737732"/>
                </a:lnTo>
                <a:lnTo>
                  <a:pt x="54737" y="711962"/>
                </a:lnTo>
                <a:close/>
              </a:path>
              <a:path w="1770379" h="782320">
                <a:moveTo>
                  <a:pt x="65935" y="737732"/>
                </a:moveTo>
                <a:lnTo>
                  <a:pt x="54228" y="742823"/>
                </a:lnTo>
                <a:lnTo>
                  <a:pt x="62229" y="760984"/>
                </a:lnTo>
                <a:lnTo>
                  <a:pt x="73844" y="755933"/>
                </a:lnTo>
                <a:lnTo>
                  <a:pt x="65935" y="737732"/>
                </a:lnTo>
                <a:close/>
              </a:path>
              <a:path w="1770379" h="782320">
                <a:moveTo>
                  <a:pt x="73844" y="755933"/>
                </a:moveTo>
                <a:lnTo>
                  <a:pt x="62229" y="760984"/>
                </a:lnTo>
                <a:lnTo>
                  <a:pt x="76039" y="760984"/>
                </a:lnTo>
                <a:lnTo>
                  <a:pt x="73844" y="755933"/>
                </a:lnTo>
                <a:close/>
              </a:path>
              <a:path w="1770379" h="782320">
                <a:moveTo>
                  <a:pt x="1762379" y="0"/>
                </a:moveTo>
                <a:lnTo>
                  <a:pt x="65935" y="737732"/>
                </a:lnTo>
                <a:lnTo>
                  <a:pt x="73844" y="755933"/>
                </a:lnTo>
                <a:lnTo>
                  <a:pt x="1770253" y="18287"/>
                </a:lnTo>
                <a:lnTo>
                  <a:pt x="1762379"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6" name="object 58">
            <a:extLst>
              <a:ext uri="{FF2B5EF4-FFF2-40B4-BE49-F238E27FC236}">
                <a16:creationId xmlns:a16="http://schemas.microsoft.com/office/drawing/2014/main" id="{5D7779CE-6B55-4851-A497-CDF660742945}"/>
              </a:ext>
            </a:extLst>
          </p:cNvPr>
          <p:cNvSpPr/>
          <p:nvPr/>
        </p:nvSpPr>
        <p:spPr>
          <a:xfrm>
            <a:off x="6628180" y="4495800"/>
            <a:ext cx="1395603" cy="329692"/>
          </a:xfrm>
          <a:custGeom>
            <a:avLst/>
            <a:gdLst/>
            <a:ahLst/>
            <a:cxnLst/>
            <a:rect l="l" t="t" r="r" b="b"/>
            <a:pathLst>
              <a:path w="1268729" h="299720">
                <a:moveTo>
                  <a:pt x="66675" y="224790"/>
                </a:moveTo>
                <a:lnTo>
                  <a:pt x="0" y="277876"/>
                </a:lnTo>
                <a:lnTo>
                  <a:pt x="82422" y="299339"/>
                </a:lnTo>
                <a:lnTo>
                  <a:pt x="77164" y="274447"/>
                </a:lnTo>
                <a:lnTo>
                  <a:pt x="64134" y="274447"/>
                </a:lnTo>
                <a:lnTo>
                  <a:pt x="60070" y="255016"/>
                </a:lnTo>
                <a:lnTo>
                  <a:pt x="72503" y="252383"/>
                </a:lnTo>
                <a:lnTo>
                  <a:pt x="66675" y="224790"/>
                </a:lnTo>
                <a:close/>
              </a:path>
              <a:path w="1268729" h="299720">
                <a:moveTo>
                  <a:pt x="72503" y="252383"/>
                </a:moveTo>
                <a:lnTo>
                  <a:pt x="60070" y="255016"/>
                </a:lnTo>
                <a:lnTo>
                  <a:pt x="64134" y="274447"/>
                </a:lnTo>
                <a:lnTo>
                  <a:pt x="76606" y="271804"/>
                </a:lnTo>
                <a:lnTo>
                  <a:pt x="72503" y="252383"/>
                </a:lnTo>
                <a:close/>
              </a:path>
              <a:path w="1268729" h="299720">
                <a:moveTo>
                  <a:pt x="76606" y="271804"/>
                </a:moveTo>
                <a:lnTo>
                  <a:pt x="64134" y="274447"/>
                </a:lnTo>
                <a:lnTo>
                  <a:pt x="77164" y="274447"/>
                </a:lnTo>
                <a:lnTo>
                  <a:pt x="76606" y="271804"/>
                </a:lnTo>
                <a:close/>
              </a:path>
              <a:path w="1268729" h="299720">
                <a:moveTo>
                  <a:pt x="1264412" y="0"/>
                </a:moveTo>
                <a:lnTo>
                  <a:pt x="72503" y="252383"/>
                </a:lnTo>
                <a:lnTo>
                  <a:pt x="76606" y="271804"/>
                </a:lnTo>
                <a:lnTo>
                  <a:pt x="1268475" y="19304"/>
                </a:lnTo>
                <a:lnTo>
                  <a:pt x="1264412"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7" name="object 59">
            <a:extLst>
              <a:ext uri="{FF2B5EF4-FFF2-40B4-BE49-F238E27FC236}">
                <a16:creationId xmlns:a16="http://schemas.microsoft.com/office/drawing/2014/main" id="{2B9C27E9-1DBA-49F0-B0E7-50B05E06EAFD}"/>
              </a:ext>
            </a:extLst>
          </p:cNvPr>
          <p:cNvSpPr/>
          <p:nvPr/>
        </p:nvSpPr>
        <p:spPr>
          <a:xfrm>
            <a:off x="7007046" y="5381086"/>
            <a:ext cx="1060323" cy="442151"/>
          </a:xfrm>
          <a:custGeom>
            <a:avLst/>
            <a:gdLst/>
            <a:ahLst/>
            <a:cxnLst/>
            <a:rect l="l" t="t" r="r" b="b"/>
            <a:pathLst>
              <a:path w="963929" h="401954">
                <a:moveTo>
                  <a:pt x="56514" y="330961"/>
                </a:moveTo>
                <a:lnTo>
                  <a:pt x="0" y="394715"/>
                </a:lnTo>
                <a:lnTo>
                  <a:pt x="84962" y="401700"/>
                </a:lnTo>
                <a:lnTo>
                  <a:pt x="76331" y="380237"/>
                </a:lnTo>
                <a:lnTo>
                  <a:pt x="62610" y="380237"/>
                </a:lnTo>
                <a:lnTo>
                  <a:pt x="55244" y="361822"/>
                </a:lnTo>
                <a:lnTo>
                  <a:pt x="67024" y="357093"/>
                </a:lnTo>
                <a:lnTo>
                  <a:pt x="56514" y="330961"/>
                </a:lnTo>
                <a:close/>
              </a:path>
              <a:path w="963929" h="401954">
                <a:moveTo>
                  <a:pt x="67024" y="357093"/>
                </a:moveTo>
                <a:lnTo>
                  <a:pt x="55244" y="361822"/>
                </a:lnTo>
                <a:lnTo>
                  <a:pt x="62610" y="380237"/>
                </a:lnTo>
                <a:lnTo>
                  <a:pt x="74423" y="375493"/>
                </a:lnTo>
                <a:lnTo>
                  <a:pt x="67024" y="357093"/>
                </a:lnTo>
                <a:close/>
              </a:path>
              <a:path w="963929" h="401954">
                <a:moveTo>
                  <a:pt x="74423" y="375493"/>
                </a:moveTo>
                <a:lnTo>
                  <a:pt x="62610" y="380237"/>
                </a:lnTo>
                <a:lnTo>
                  <a:pt x="76331" y="380237"/>
                </a:lnTo>
                <a:lnTo>
                  <a:pt x="74423" y="375493"/>
                </a:lnTo>
                <a:close/>
              </a:path>
              <a:path w="963929" h="401954">
                <a:moveTo>
                  <a:pt x="956437" y="0"/>
                </a:moveTo>
                <a:lnTo>
                  <a:pt x="67024" y="357093"/>
                </a:lnTo>
                <a:lnTo>
                  <a:pt x="74423" y="375493"/>
                </a:lnTo>
                <a:lnTo>
                  <a:pt x="963802" y="18287"/>
                </a:lnTo>
                <a:lnTo>
                  <a:pt x="956437"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8" name="object 60">
            <a:extLst>
              <a:ext uri="{FF2B5EF4-FFF2-40B4-BE49-F238E27FC236}">
                <a16:creationId xmlns:a16="http://schemas.microsoft.com/office/drawing/2014/main" id="{5AC7340A-4D40-4920-A7AA-06EC714BD8F9}"/>
              </a:ext>
            </a:extLst>
          </p:cNvPr>
          <p:cNvSpPr/>
          <p:nvPr/>
        </p:nvSpPr>
        <p:spPr>
          <a:xfrm>
            <a:off x="7387588" y="6312731"/>
            <a:ext cx="764159" cy="354838"/>
          </a:xfrm>
          <a:custGeom>
            <a:avLst/>
            <a:gdLst/>
            <a:ahLst/>
            <a:cxnLst/>
            <a:rect l="l" t="t" r="r" b="b"/>
            <a:pathLst>
              <a:path w="694690" h="322579">
                <a:moveTo>
                  <a:pt x="53975" y="252488"/>
                </a:moveTo>
                <a:lnTo>
                  <a:pt x="0" y="318414"/>
                </a:lnTo>
                <a:lnTo>
                  <a:pt x="85090" y="322021"/>
                </a:lnTo>
                <a:lnTo>
                  <a:pt x="75900" y="301485"/>
                </a:lnTo>
                <a:lnTo>
                  <a:pt x="61975" y="301485"/>
                </a:lnTo>
                <a:lnTo>
                  <a:pt x="53848" y="283400"/>
                </a:lnTo>
                <a:lnTo>
                  <a:pt x="65476" y="278190"/>
                </a:lnTo>
                <a:lnTo>
                  <a:pt x="53975" y="252488"/>
                </a:lnTo>
                <a:close/>
              </a:path>
              <a:path w="694690" h="322579">
                <a:moveTo>
                  <a:pt x="65476" y="278190"/>
                </a:moveTo>
                <a:lnTo>
                  <a:pt x="53848" y="283400"/>
                </a:lnTo>
                <a:lnTo>
                  <a:pt x="61975" y="301485"/>
                </a:lnTo>
                <a:lnTo>
                  <a:pt x="73574" y="296288"/>
                </a:lnTo>
                <a:lnTo>
                  <a:pt x="65476" y="278190"/>
                </a:lnTo>
                <a:close/>
              </a:path>
              <a:path w="694690" h="322579">
                <a:moveTo>
                  <a:pt x="73574" y="296288"/>
                </a:moveTo>
                <a:lnTo>
                  <a:pt x="61975" y="301485"/>
                </a:lnTo>
                <a:lnTo>
                  <a:pt x="75900" y="301485"/>
                </a:lnTo>
                <a:lnTo>
                  <a:pt x="73574" y="296288"/>
                </a:lnTo>
                <a:close/>
              </a:path>
              <a:path w="694690" h="322579">
                <a:moveTo>
                  <a:pt x="686308" y="0"/>
                </a:moveTo>
                <a:lnTo>
                  <a:pt x="65476" y="278190"/>
                </a:lnTo>
                <a:lnTo>
                  <a:pt x="73574" y="296288"/>
                </a:lnTo>
                <a:lnTo>
                  <a:pt x="694436" y="18084"/>
                </a:lnTo>
                <a:lnTo>
                  <a:pt x="686308"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69" name="object 61">
            <a:extLst>
              <a:ext uri="{FF2B5EF4-FFF2-40B4-BE49-F238E27FC236}">
                <a16:creationId xmlns:a16="http://schemas.microsoft.com/office/drawing/2014/main" id="{695E394B-6333-4B66-BB87-C1DF0768F1A4}"/>
              </a:ext>
            </a:extLst>
          </p:cNvPr>
          <p:cNvSpPr txBox="1"/>
          <p:nvPr/>
        </p:nvSpPr>
        <p:spPr>
          <a:xfrm>
            <a:off x="1039546" y="933141"/>
            <a:ext cx="2216166" cy="820738"/>
          </a:xfrm>
          <a:prstGeom prst="rect">
            <a:avLst/>
          </a:prstGeom>
        </p:spPr>
        <p:txBody>
          <a:bodyPr vert="horz" wrap="square" lIns="0" tIns="0" rIns="0" bIns="0" rtlCol="0">
            <a:spAutoFit/>
          </a:bodyPr>
          <a:lstStyle/>
          <a:p>
            <a:pPr marL="13970" defTabSz="1005840">
              <a:lnSpc>
                <a:spcPts val="2019"/>
              </a:lnSpc>
            </a:pPr>
            <a:r>
              <a:rPr sz="2000" kern="0" spc="-38" dirty="0">
                <a:solidFill>
                  <a:schemeClr val="bg1"/>
                </a:solidFill>
                <a:cs typeface="Arial"/>
              </a:rPr>
              <a:t>Irrigation </a:t>
            </a:r>
            <a:r>
              <a:rPr sz="2000" kern="0" spc="-121" dirty="0">
                <a:solidFill>
                  <a:schemeClr val="bg1"/>
                </a:solidFill>
                <a:cs typeface="Arial"/>
              </a:rPr>
              <a:t>Lines</a:t>
            </a:r>
            <a:r>
              <a:rPr sz="2000" kern="0" spc="-286" dirty="0">
                <a:solidFill>
                  <a:schemeClr val="bg1"/>
                </a:solidFill>
                <a:cs typeface="Arial"/>
              </a:rPr>
              <a:t> </a:t>
            </a:r>
            <a:r>
              <a:rPr sz="2000" kern="0" spc="-231" dirty="0">
                <a:solidFill>
                  <a:schemeClr val="bg1"/>
                </a:solidFill>
                <a:cs typeface="Arial"/>
              </a:rPr>
              <a:t>To</a:t>
            </a:r>
            <a:endParaRPr sz="2000" kern="0" dirty="0">
              <a:solidFill>
                <a:schemeClr val="bg1"/>
              </a:solidFill>
              <a:cs typeface="Arial"/>
            </a:endParaRPr>
          </a:p>
          <a:p>
            <a:pPr marL="637032" defTabSz="1005840">
              <a:lnSpc>
                <a:spcPts val="2019"/>
              </a:lnSpc>
            </a:pPr>
            <a:r>
              <a:rPr sz="2000" kern="0" spc="-105" dirty="0">
                <a:solidFill>
                  <a:schemeClr val="bg1"/>
                </a:solidFill>
                <a:cs typeface="Arial"/>
              </a:rPr>
              <a:t>Green</a:t>
            </a:r>
            <a:r>
              <a:rPr sz="2000" kern="0" spc="-231" dirty="0">
                <a:solidFill>
                  <a:schemeClr val="bg1"/>
                </a:solidFill>
                <a:cs typeface="Arial"/>
              </a:rPr>
              <a:t> </a:t>
            </a:r>
            <a:r>
              <a:rPr sz="2000" kern="0" spc="-72" dirty="0">
                <a:solidFill>
                  <a:schemeClr val="bg1"/>
                </a:solidFill>
                <a:cs typeface="Arial"/>
              </a:rPr>
              <a:t>Wall</a:t>
            </a:r>
            <a:endParaRPr sz="2000" kern="0" dirty="0">
              <a:solidFill>
                <a:schemeClr val="bg1"/>
              </a:solidFill>
              <a:cs typeface="Arial"/>
            </a:endParaRPr>
          </a:p>
          <a:p>
            <a:pPr defTabSz="1005840"/>
            <a:endParaRPr sz="2000" kern="0" dirty="0">
              <a:solidFill>
                <a:schemeClr val="bg1"/>
              </a:solidFill>
              <a:cs typeface="Times New Roman"/>
            </a:endParaRPr>
          </a:p>
        </p:txBody>
      </p:sp>
      <p:sp>
        <p:nvSpPr>
          <p:cNvPr id="70" name="object 62">
            <a:extLst>
              <a:ext uri="{FF2B5EF4-FFF2-40B4-BE49-F238E27FC236}">
                <a16:creationId xmlns:a16="http://schemas.microsoft.com/office/drawing/2014/main" id="{17BB7B88-3CE3-4379-9AE5-2FFE83FB4DC2}"/>
              </a:ext>
            </a:extLst>
          </p:cNvPr>
          <p:cNvSpPr txBox="1"/>
          <p:nvPr/>
        </p:nvSpPr>
        <p:spPr>
          <a:xfrm>
            <a:off x="1496594" y="4999440"/>
            <a:ext cx="1913674" cy="492443"/>
          </a:xfrm>
          <a:prstGeom prst="rect">
            <a:avLst/>
          </a:prstGeom>
        </p:spPr>
        <p:txBody>
          <a:bodyPr vert="horz" wrap="square" lIns="0" tIns="0" rIns="0" bIns="0" rtlCol="0">
            <a:spAutoFit/>
          </a:bodyPr>
          <a:lstStyle/>
          <a:p>
            <a:pPr marL="347155" marR="5588" indent="-333883" defTabSz="1005840">
              <a:lnSpc>
                <a:spcPct val="80000"/>
              </a:lnSpc>
            </a:pPr>
            <a:r>
              <a:rPr sz="2000" kern="0" spc="-72" dirty="0">
                <a:solidFill>
                  <a:schemeClr val="bg1"/>
                </a:solidFill>
                <a:cs typeface="Arial"/>
              </a:rPr>
              <a:t>Liquid</a:t>
            </a:r>
            <a:r>
              <a:rPr sz="2000" kern="0" spc="-165" dirty="0">
                <a:solidFill>
                  <a:schemeClr val="bg1"/>
                </a:solidFill>
                <a:cs typeface="Arial"/>
              </a:rPr>
              <a:t> </a:t>
            </a:r>
            <a:r>
              <a:rPr sz="2000" kern="0" spc="-61" dirty="0">
                <a:solidFill>
                  <a:schemeClr val="bg1"/>
                </a:solidFill>
                <a:cs typeface="Arial"/>
              </a:rPr>
              <a:t>Fertilizer  </a:t>
            </a:r>
            <a:r>
              <a:rPr sz="2000" kern="0" spc="-110" dirty="0">
                <a:solidFill>
                  <a:schemeClr val="bg1"/>
                </a:solidFill>
                <a:cs typeface="Arial"/>
              </a:rPr>
              <a:t>Supply</a:t>
            </a:r>
            <a:r>
              <a:rPr sz="2000" kern="0" spc="-198" dirty="0">
                <a:solidFill>
                  <a:schemeClr val="bg1"/>
                </a:solidFill>
                <a:cs typeface="Arial"/>
              </a:rPr>
              <a:t> </a:t>
            </a:r>
            <a:r>
              <a:rPr sz="2000" kern="0" spc="-171" dirty="0">
                <a:solidFill>
                  <a:schemeClr val="bg1"/>
                </a:solidFill>
                <a:cs typeface="Arial"/>
              </a:rPr>
              <a:t>Tank</a:t>
            </a:r>
            <a:endParaRPr sz="2000" kern="0" dirty="0">
              <a:solidFill>
                <a:schemeClr val="bg1"/>
              </a:solidFill>
              <a:cs typeface="Arial"/>
            </a:endParaRPr>
          </a:p>
        </p:txBody>
      </p:sp>
      <p:sp>
        <p:nvSpPr>
          <p:cNvPr id="71" name="object 63">
            <a:extLst>
              <a:ext uri="{FF2B5EF4-FFF2-40B4-BE49-F238E27FC236}">
                <a16:creationId xmlns:a16="http://schemas.microsoft.com/office/drawing/2014/main" id="{CD8CFE84-2CA4-4C24-A487-D98C7AD525F6}"/>
              </a:ext>
            </a:extLst>
          </p:cNvPr>
          <p:cNvSpPr txBox="1"/>
          <p:nvPr/>
        </p:nvSpPr>
        <p:spPr>
          <a:xfrm>
            <a:off x="8075109" y="6005532"/>
            <a:ext cx="1970743" cy="307777"/>
          </a:xfrm>
          <a:prstGeom prst="rect">
            <a:avLst/>
          </a:prstGeom>
        </p:spPr>
        <p:txBody>
          <a:bodyPr vert="horz" wrap="square" lIns="0" tIns="0" rIns="0" bIns="0" rtlCol="0">
            <a:spAutoFit/>
          </a:bodyPr>
          <a:lstStyle/>
          <a:p>
            <a:pPr marL="13970" defTabSz="1005840"/>
            <a:r>
              <a:rPr sz="2000" kern="0" spc="-66" dirty="0">
                <a:solidFill>
                  <a:schemeClr val="bg1"/>
                </a:solidFill>
                <a:cs typeface="Arial"/>
              </a:rPr>
              <a:t>Water</a:t>
            </a:r>
            <a:r>
              <a:rPr sz="2000" kern="0" spc="-187" dirty="0">
                <a:solidFill>
                  <a:schemeClr val="bg1"/>
                </a:solidFill>
                <a:cs typeface="Arial"/>
              </a:rPr>
              <a:t> </a:t>
            </a:r>
            <a:r>
              <a:rPr sz="2000" kern="0" spc="-110" dirty="0">
                <a:solidFill>
                  <a:schemeClr val="bg1"/>
                </a:solidFill>
                <a:cs typeface="Arial"/>
              </a:rPr>
              <a:t>Supply</a:t>
            </a:r>
            <a:endParaRPr sz="2000" kern="0" dirty="0">
              <a:solidFill>
                <a:schemeClr val="bg1"/>
              </a:solidFill>
              <a:cs typeface="Arial"/>
            </a:endParaRPr>
          </a:p>
        </p:txBody>
      </p:sp>
      <p:sp>
        <p:nvSpPr>
          <p:cNvPr id="72" name="object 67">
            <a:extLst>
              <a:ext uri="{FF2B5EF4-FFF2-40B4-BE49-F238E27FC236}">
                <a16:creationId xmlns:a16="http://schemas.microsoft.com/office/drawing/2014/main" id="{D41AAD29-293F-4893-89F4-CEA556AC5545}"/>
              </a:ext>
            </a:extLst>
          </p:cNvPr>
          <p:cNvSpPr/>
          <p:nvPr/>
        </p:nvSpPr>
        <p:spPr>
          <a:xfrm>
            <a:off x="5825182" y="4032212"/>
            <a:ext cx="2198878" cy="620967"/>
          </a:xfrm>
          <a:custGeom>
            <a:avLst/>
            <a:gdLst/>
            <a:ahLst/>
            <a:cxnLst/>
            <a:rect l="l" t="t" r="r" b="b"/>
            <a:pathLst>
              <a:path w="1998979" h="564514">
                <a:moveTo>
                  <a:pt x="63626" y="490854"/>
                </a:moveTo>
                <a:lnTo>
                  <a:pt x="0" y="547496"/>
                </a:lnTo>
                <a:lnTo>
                  <a:pt x="83438" y="564514"/>
                </a:lnTo>
                <a:lnTo>
                  <a:pt x="76983" y="540512"/>
                </a:lnTo>
                <a:lnTo>
                  <a:pt x="63880" y="540512"/>
                </a:lnTo>
                <a:lnTo>
                  <a:pt x="58674" y="521462"/>
                </a:lnTo>
                <a:lnTo>
                  <a:pt x="70968" y="518149"/>
                </a:lnTo>
                <a:lnTo>
                  <a:pt x="63626" y="490854"/>
                </a:lnTo>
                <a:close/>
              </a:path>
              <a:path w="1998979" h="564514">
                <a:moveTo>
                  <a:pt x="70968" y="518149"/>
                </a:moveTo>
                <a:lnTo>
                  <a:pt x="58674" y="521462"/>
                </a:lnTo>
                <a:lnTo>
                  <a:pt x="63880" y="540512"/>
                </a:lnTo>
                <a:lnTo>
                  <a:pt x="76097" y="537219"/>
                </a:lnTo>
                <a:lnTo>
                  <a:pt x="70968" y="518149"/>
                </a:lnTo>
                <a:close/>
              </a:path>
              <a:path w="1998979" h="564514">
                <a:moveTo>
                  <a:pt x="76097" y="537219"/>
                </a:moveTo>
                <a:lnTo>
                  <a:pt x="63880" y="540512"/>
                </a:lnTo>
                <a:lnTo>
                  <a:pt x="76983" y="540512"/>
                </a:lnTo>
                <a:lnTo>
                  <a:pt x="76097" y="537219"/>
                </a:lnTo>
                <a:close/>
              </a:path>
              <a:path w="1998979" h="564514">
                <a:moveTo>
                  <a:pt x="1993899" y="0"/>
                </a:moveTo>
                <a:lnTo>
                  <a:pt x="70968" y="518149"/>
                </a:lnTo>
                <a:lnTo>
                  <a:pt x="76097" y="537219"/>
                </a:lnTo>
                <a:lnTo>
                  <a:pt x="1998980" y="19050"/>
                </a:lnTo>
                <a:lnTo>
                  <a:pt x="1993899" y="0"/>
                </a:lnTo>
                <a:close/>
              </a:path>
            </a:pathLst>
          </a:custGeom>
          <a:solidFill>
            <a:srgbClr val="000000"/>
          </a:solidFill>
        </p:spPr>
        <p:txBody>
          <a:bodyPr wrap="square" lIns="0" tIns="0" rIns="0" bIns="0" rtlCol="0"/>
          <a:lstStyle/>
          <a:p>
            <a:pPr defTabSz="1005840"/>
            <a:endParaRPr sz="1980" kern="0" dirty="0">
              <a:solidFill>
                <a:sysClr val="windowText" lastClr="000000"/>
              </a:solidFill>
            </a:endParaRPr>
          </a:p>
        </p:txBody>
      </p:sp>
      <p:sp>
        <p:nvSpPr>
          <p:cNvPr id="76" name="object 68">
            <a:extLst>
              <a:ext uri="{FF2B5EF4-FFF2-40B4-BE49-F238E27FC236}">
                <a16:creationId xmlns:a16="http://schemas.microsoft.com/office/drawing/2014/main" id="{DA20D57E-6EEF-4703-B350-B73D426BD406}"/>
              </a:ext>
            </a:extLst>
          </p:cNvPr>
          <p:cNvSpPr txBox="1">
            <a:spLocks/>
          </p:cNvSpPr>
          <p:nvPr/>
        </p:nvSpPr>
        <p:spPr>
          <a:xfrm>
            <a:off x="8035378" y="933141"/>
            <a:ext cx="2877820" cy="4372992"/>
          </a:xfrm>
          <a:prstGeom prst="rect">
            <a:avLst/>
          </a:prstGeom>
        </p:spPr>
        <p:txBody>
          <a:bodyPr vert="horz" wrap="square" lIns="0" tIns="0" rIns="0" bIns="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ts val="2019"/>
              </a:lnSpc>
              <a:buNone/>
            </a:pPr>
            <a:r>
              <a:rPr lang="en-US" spc="-38" dirty="0">
                <a:solidFill>
                  <a:schemeClr val="bg1"/>
                </a:solidFill>
              </a:rPr>
              <a:t> Irrigation </a:t>
            </a:r>
            <a:r>
              <a:rPr lang="en-US" spc="-61" dirty="0">
                <a:solidFill>
                  <a:schemeClr val="bg1"/>
                </a:solidFill>
              </a:rPr>
              <a:t>Control</a:t>
            </a:r>
            <a:r>
              <a:rPr lang="en-US" spc="-252" dirty="0">
                <a:solidFill>
                  <a:schemeClr val="bg1"/>
                </a:solidFill>
              </a:rPr>
              <a:t> </a:t>
            </a:r>
            <a:r>
              <a:rPr lang="en-US" spc="-22" dirty="0">
                <a:solidFill>
                  <a:schemeClr val="bg1"/>
                </a:solidFill>
              </a:rPr>
              <a:t> Unit</a:t>
            </a:r>
            <a:r>
              <a:rPr lang="en-US" spc="-138" dirty="0">
                <a:solidFill>
                  <a:schemeClr val="bg1"/>
                </a:solidFill>
              </a:rPr>
              <a:t> (ICU)</a:t>
            </a:r>
          </a:p>
          <a:p>
            <a:pPr marL="0" indent="0">
              <a:lnSpc>
                <a:spcPts val="2019"/>
              </a:lnSpc>
              <a:buNone/>
            </a:pPr>
            <a:endParaRPr lang="en-US" spc="-138" dirty="0">
              <a:solidFill>
                <a:schemeClr val="bg1"/>
              </a:solidFill>
            </a:endParaRPr>
          </a:p>
          <a:p>
            <a:pPr marL="0" indent="0">
              <a:lnSpc>
                <a:spcPts val="2019"/>
              </a:lnSpc>
              <a:buNone/>
            </a:pPr>
            <a:r>
              <a:rPr lang="en-US" spc="-99" dirty="0">
                <a:solidFill>
                  <a:schemeClr val="bg1"/>
                </a:solidFill>
              </a:rPr>
              <a:t>Hard </a:t>
            </a:r>
            <a:r>
              <a:rPr lang="en-US" spc="-50" dirty="0">
                <a:solidFill>
                  <a:schemeClr val="bg1"/>
                </a:solidFill>
              </a:rPr>
              <a:t>Wire </a:t>
            </a:r>
            <a:r>
              <a:rPr lang="en-US" spc="-99" dirty="0">
                <a:solidFill>
                  <a:schemeClr val="bg1"/>
                </a:solidFill>
              </a:rPr>
              <a:t>Power</a:t>
            </a:r>
            <a:r>
              <a:rPr lang="en-US" spc="-264" dirty="0">
                <a:solidFill>
                  <a:schemeClr val="bg1"/>
                </a:solidFill>
              </a:rPr>
              <a:t> </a:t>
            </a:r>
            <a:r>
              <a:rPr lang="en-US" spc="-110" dirty="0">
                <a:solidFill>
                  <a:schemeClr val="bg1"/>
                </a:solidFill>
              </a:rPr>
              <a:t>Supply         </a:t>
            </a:r>
          </a:p>
          <a:p>
            <a:pPr marL="0" indent="0">
              <a:lnSpc>
                <a:spcPts val="2019"/>
              </a:lnSpc>
              <a:buNone/>
            </a:pPr>
            <a:endParaRPr lang="en-US" spc="-110" dirty="0">
              <a:solidFill>
                <a:schemeClr val="bg1"/>
              </a:solidFill>
            </a:endParaRPr>
          </a:p>
          <a:p>
            <a:pPr marL="0" indent="0">
              <a:lnSpc>
                <a:spcPts val="2019"/>
              </a:lnSpc>
              <a:buNone/>
            </a:pPr>
            <a:r>
              <a:rPr lang="en-US" spc="-66" dirty="0">
                <a:solidFill>
                  <a:schemeClr val="bg1"/>
                </a:solidFill>
              </a:rPr>
              <a:t>Water</a:t>
            </a:r>
            <a:r>
              <a:rPr lang="en-US" spc="-187" dirty="0">
                <a:solidFill>
                  <a:schemeClr val="bg1"/>
                </a:solidFill>
              </a:rPr>
              <a:t> </a:t>
            </a:r>
            <a:r>
              <a:rPr lang="en-US" spc="-44" dirty="0">
                <a:solidFill>
                  <a:schemeClr val="bg1"/>
                </a:solidFill>
              </a:rPr>
              <a:t>Filter</a:t>
            </a:r>
          </a:p>
          <a:p>
            <a:pPr marL="0" indent="0">
              <a:spcBef>
                <a:spcPts val="1469"/>
              </a:spcBef>
              <a:buNone/>
            </a:pPr>
            <a:r>
              <a:rPr lang="en-US" spc="-6" dirty="0">
                <a:solidFill>
                  <a:schemeClr val="bg1"/>
                </a:solidFill>
              </a:rPr>
              <a:t> Fertilizer</a:t>
            </a:r>
            <a:r>
              <a:rPr lang="en-US" spc="-72" dirty="0">
                <a:solidFill>
                  <a:schemeClr val="bg1"/>
                </a:solidFill>
              </a:rPr>
              <a:t> </a:t>
            </a:r>
            <a:r>
              <a:rPr lang="en-US" spc="-28" dirty="0">
                <a:solidFill>
                  <a:schemeClr val="bg1"/>
                </a:solidFill>
              </a:rPr>
              <a:t>Valve</a:t>
            </a:r>
            <a:endParaRPr lang="en-US" dirty="0">
              <a:solidFill>
                <a:schemeClr val="bg1"/>
              </a:solidFill>
            </a:endParaRPr>
          </a:p>
          <a:p>
            <a:pPr marL="0" indent="0">
              <a:spcBef>
                <a:spcPts val="1557"/>
              </a:spcBef>
              <a:buNone/>
            </a:pPr>
            <a:r>
              <a:rPr lang="en-US" spc="-6" dirty="0">
                <a:solidFill>
                  <a:schemeClr val="bg1"/>
                </a:solidFill>
              </a:rPr>
              <a:t> Master</a:t>
            </a:r>
            <a:r>
              <a:rPr lang="en-US" spc="-44" dirty="0">
                <a:solidFill>
                  <a:schemeClr val="bg1"/>
                </a:solidFill>
              </a:rPr>
              <a:t> </a:t>
            </a:r>
            <a:r>
              <a:rPr lang="en-US" spc="-33" dirty="0">
                <a:solidFill>
                  <a:schemeClr val="bg1"/>
                </a:solidFill>
              </a:rPr>
              <a:t>Valve</a:t>
            </a:r>
            <a:endParaRPr lang="en-US" dirty="0">
              <a:solidFill>
                <a:schemeClr val="bg1"/>
              </a:solidFill>
            </a:endParaRPr>
          </a:p>
          <a:p>
            <a:pPr marL="0" indent="0">
              <a:buNone/>
            </a:pPr>
            <a:r>
              <a:rPr lang="en-US" spc="-61" dirty="0">
                <a:solidFill>
                  <a:schemeClr val="bg1"/>
                </a:solidFill>
              </a:rPr>
              <a:t> Fertilizer </a:t>
            </a:r>
            <a:r>
              <a:rPr lang="en-US" spc="-33" dirty="0">
                <a:solidFill>
                  <a:schemeClr val="bg1"/>
                </a:solidFill>
              </a:rPr>
              <a:t>Injector</a:t>
            </a:r>
            <a:r>
              <a:rPr lang="en-US" spc="-242" dirty="0">
                <a:solidFill>
                  <a:schemeClr val="bg1"/>
                </a:solidFill>
              </a:rPr>
              <a:t> </a:t>
            </a:r>
            <a:r>
              <a:rPr lang="en-US" spc="-22" dirty="0">
                <a:solidFill>
                  <a:schemeClr val="bg1"/>
                </a:solidFill>
              </a:rPr>
              <a:t>Unit</a:t>
            </a:r>
          </a:p>
          <a:p>
            <a:pPr marL="0" indent="0">
              <a:buNone/>
            </a:pPr>
            <a:r>
              <a:rPr lang="en-US" spc="-28" dirty="0">
                <a:solidFill>
                  <a:schemeClr val="bg1"/>
                </a:solidFill>
              </a:rPr>
              <a:t> </a:t>
            </a:r>
          </a:p>
          <a:p>
            <a:pPr marL="0" indent="0">
              <a:buNone/>
            </a:pPr>
            <a:r>
              <a:rPr lang="en-US" spc="-28" dirty="0">
                <a:solidFill>
                  <a:schemeClr val="bg1"/>
                </a:solidFill>
              </a:rPr>
              <a:t> Metal </a:t>
            </a:r>
            <a:r>
              <a:rPr lang="en-US" spc="-83" dirty="0">
                <a:solidFill>
                  <a:schemeClr val="bg1"/>
                </a:solidFill>
              </a:rPr>
              <a:t>Security</a:t>
            </a:r>
            <a:r>
              <a:rPr lang="en-US" spc="-259" dirty="0">
                <a:solidFill>
                  <a:schemeClr val="bg1"/>
                </a:solidFill>
              </a:rPr>
              <a:t> </a:t>
            </a:r>
            <a:r>
              <a:rPr lang="en-US" spc="-88" dirty="0">
                <a:solidFill>
                  <a:schemeClr val="bg1"/>
                </a:solidFill>
              </a:rPr>
              <a:t>Cabinet</a:t>
            </a:r>
          </a:p>
        </p:txBody>
      </p:sp>
      <p:sp>
        <p:nvSpPr>
          <p:cNvPr id="74" name="TextBox 73">
            <a:extLst>
              <a:ext uri="{FF2B5EF4-FFF2-40B4-BE49-F238E27FC236}">
                <a16:creationId xmlns:a16="http://schemas.microsoft.com/office/drawing/2014/main" id="{361748F5-5C1A-46BA-A98A-AEE0DBF16547}"/>
              </a:ext>
            </a:extLst>
          </p:cNvPr>
          <p:cNvSpPr txBox="1"/>
          <p:nvPr/>
        </p:nvSpPr>
        <p:spPr>
          <a:xfrm>
            <a:off x="1418492" y="1848419"/>
            <a:ext cx="2259160" cy="1169551"/>
          </a:xfrm>
          <a:prstGeom prst="rect">
            <a:avLst/>
          </a:prstGeom>
          <a:noFill/>
        </p:spPr>
        <p:txBody>
          <a:bodyPr wrap="square" rtlCol="0">
            <a:spAutoFit/>
          </a:bodyPr>
          <a:lstStyle/>
          <a:p>
            <a:pPr defTabSz="1005840">
              <a:spcBef>
                <a:spcPts val="22"/>
              </a:spcBef>
            </a:pPr>
            <a:endParaRPr lang="en-US" sz="2000" kern="0" dirty="0">
              <a:solidFill>
                <a:schemeClr val="bg1"/>
              </a:solidFill>
              <a:cs typeface="Times New Roman"/>
            </a:endParaRPr>
          </a:p>
          <a:p>
            <a:pPr marL="192786" defTabSz="1005840">
              <a:lnSpc>
                <a:spcPts val="2019"/>
              </a:lnSpc>
            </a:pPr>
            <a:r>
              <a:rPr lang="en-US" sz="2000" kern="0" spc="-110" dirty="0">
                <a:solidFill>
                  <a:schemeClr val="bg1"/>
                </a:solidFill>
                <a:cs typeface="Arial"/>
              </a:rPr>
              <a:t>Multi-</a:t>
            </a:r>
            <a:r>
              <a:rPr lang="en-US" sz="2000" kern="0" spc="-132" dirty="0">
                <a:solidFill>
                  <a:schemeClr val="bg1"/>
                </a:solidFill>
                <a:cs typeface="Arial"/>
              </a:rPr>
              <a:t>Zone Installation               - Solenoid </a:t>
            </a:r>
            <a:r>
              <a:rPr lang="en-US" sz="2000" kern="0" spc="-292" dirty="0">
                <a:solidFill>
                  <a:schemeClr val="bg1"/>
                </a:solidFill>
                <a:cs typeface="Arial"/>
              </a:rPr>
              <a:t>V</a:t>
            </a:r>
            <a:r>
              <a:rPr lang="en-US" sz="2000" kern="0" spc="-66" dirty="0">
                <a:solidFill>
                  <a:schemeClr val="bg1"/>
                </a:solidFill>
                <a:cs typeface="Arial"/>
              </a:rPr>
              <a:t>al</a:t>
            </a:r>
            <a:r>
              <a:rPr lang="en-US" sz="2000" kern="0" spc="-99" dirty="0">
                <a:solidFill>
                  <a:schemeClr val="bg1"/>
                </a:solidFill>
                <a:cs typeface="Arial"/>
              </a:rPr>
              <a:t>v</a:t>
            </a:r>
            <a:r>
              <a:rPr lang="en-US" sz="2000" kern="0" spc="-160" dirty="0">
                <a:solidFill>
                  <a:schemeClr val="bg1"/>
                </a:solidFill>
                <a:cs typeface="Arial"/>
              </a:rPr>
              <a:t>es</a:t>
            </a:r>
            <a:endParaRPr lang="en-US" sz="2000" kern="0" dirty="0">
              <a:solidFill>
                <a:schemeClr val="bg1"/>
              </a:solidFill>
              <a:cs typeface="Arial"/>
            </a:endParaRPr>
          </a:p>
        </p:txBody>
      </p:sp>
      <p:sp>
        <p:nvSpPr>
          <p:cNvPr id="77" name="Title 1">
            <a:extLst>
              <a:ext uri="{FF2B5EF4-FFF2-40B4-BE49-F238E27FC236}">
                <a16:creationId xmlns:a16="http://schemas.microsoft.com/office/drawing/2014/main" id="{88D77B75-61AA-4C20-BF4C-1817A7282CD1}"/>
              </a:ext>
            </a:extLst>
          </p:cNvPr>
          <p:cNvSpPr>
            <a:spLocks noGrp="1"/>
          </p:cNvSpPr>
          <p:nvPr>
            <p:ph type="title"/>
          </p:nvPr>
        </p:nvSpPr>
        <p:spPr>
          <a:xfrm>
            <a:off x="2548072" y="-115718"/>
            <a:ext cx="6612565" cy="1284692"/>
          </a:xfrm>
          <a:solidFill>
            <a:schemeClr val="tx1">
              <a:lumMod val="75000"/>
              <a:lumOff val="25000"/>
              <a:alpha val="0"/>
            </a:schemeClr>
          </a:solidFill>
        </p:spPr>
        <p:txBody>
          <a:bodyPr vert="horz" lIns="243840" tIns="243840" rIns="243840" bIns="243840" rtlCol="0" anchor="ctr" anchorCtr="0">
            <a:normAutofit fontScale="90000"/>
          </a:bodyPr>
          <a:lstStyle/>
          <a:p>
            <a:r>
              <a:rPr lang="en-GB" dirty="0">
                <a:solidFill>
                  <a:schemeClr val="bg1"/>
                </a:solidFill>
              </a:rPr>
              <a:t>Water &amp; Pest Control System</a:t>
            </a:r>
          </a:p>
        </p:txBody>
      </p:sp>
    </p:spTree>
    <p:extLst>
      <p:ext uri="{BB962C8B-B14F-4D97-AF65-F5344CB8AC3E}">
        <p14:creationId xmlns:p14="http://schemas.microsoft.com/office/powerpoint/2010/main" val="4199510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39130"/>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647700" y="595312"/>
            <a:ext cx="4305300" cy="1081088"/>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Light </a:t>
            </a:r>
          </a:p>
        </p:txBody>
      </p:sp>
      <p:sp>
        <p:nvSpPr>
          <p:cNvPr id="10" name="TextBox 9">
            <a:extLst>
              <a:ext uri="{FF2B5EF4-FFF2-40B4-BE49-F238E27FC236}">
                <a16:creationId xmlns:a16="http://schemas.microsoft.com/office/drawing/2014/main" id="{D31EAC57-2844-4B35-8B28-25BF423B3802}"/>
              </a:ext>
            </a:extLst>
          </p:cNvPr>
          <p:cNvSpPr txBox="1"/>
          <p:nvPr/>
        </p:nvSpPr>
        <p:spPr>
          <a:xfrm>
            <a:off x="633412" y="1553707"/>
            <a:ext cx="3328988" cy="3785652"/>
          </a:xfrm>
          <a:prstGeom prst="rect">
            <a:avLst/>
          </a:prstGeom>
          <a:noFill/>
        </p:spPr>
        <p:txBody>
          <a:bodyPr wrap="square" rtlCol="0">
            <a:spAutoFit/>
          </a:bodyPr>
          <a:lstStyle/>
          <a:p>
            <a:pPr>
              <a:spcAft>
                <a:spcPts val="1800"/>
              </a:spcAft>
              <a:buClr>
                <a:schemeClr val="bg1"/>
              </a:buClr>
            </a:pPr>
            <a:r>
              <a:rPr lang="en-US" sz="2000" dirty="0">
                <a:solidFill>
                  <a:schemeClr val="bg1"/>
                </a:solidFill>
                <a:latin typeface="+mn-lt"/>
              </a:rPr>
              <a:t>CRITICAL CRITERIA</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Intensity: the </a:t>
            </a:r>
            <a:r>
              <a:rPr lang="en-US" sz="2000" b="1" dirty="0">
                <a:solidFill>
                  <a:schemeClr val="bg1"/>
                </a:solidFill>
                <a:latin typeface="+mn-lt"/>
              </a:rPr>
              <a:t>minimum</a:t>
            </a:r>
            <a:r>
              <a:rPr lang="en-US" sz="2000" dirty="0">
                <a:solidFill>
                  <a:schemeClr val="bg1"/>
                </a:solidFill>
                <a:latin typeface="+mn-lt"/>
              </a:rPr>
              <a:t> is 200 foot candles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Temperature: 5,000 – 6,000 Kelvin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Duration: 12 hours/day</a:t>
            </a:r>
          </a:p>
          <a:p>
            <a:pPr>
              <a:spcAft>
                <a:spcPts val="1800"/>
              </a:spcAft>
              <a:buClr>
                <a:schemeClr val="bg1"/>
              </a:buClr>
            </a:pPr>
            <a:r>
              <a:rPr lang="en-US" sz="2000" dirty="0">
                <a:solidFill>
                  <a:schemeClr val="bg1"/>
                </a:solidFill>
                <a:latin typeface="+mn-lt"/>
              </a:rPr>
              <a:t>Image shows uneven light coverage – designed for failure.</a:t>
            </a:r>
          </a:p>
        </p:txBody>
      </p:sp>
      <p:pic>
        <p:nvPicPr>
          <p:cNvPr id="6" name="Picture 1">
            <a:extLst>
              <a:ext uri="{FF2B5EF4-FFF2-40B4-BE49-F238E27FC236}">
                <a16:creationId xmlns:a16="http://schemas.microsoft.com/office/drawing/2014/main" id="{2C0393D3-35FA-49D6-A81B-707763C6EB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09" r="19019"/>
          <a:stretch/>
        </p:blipFill>
        <p:spPr bwMode="auto">
          <a:xfrm>
            <a:off x="5867400" y="-291225"/>
            <a:ext cx="6324600" cy="715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28418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26839"/>
            <a:ext cx="47625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647700" y="381000"/>
            <a:ext cx="4305300" cy="1676400"/>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dirty="0">
                <a:solidFill>
                  <a:srgbClr val="FFFFFF"/>
                </a:solidFill>
                <a:latin typeface="+mn-lt"/>
                <a:cs typeface="Arial" panose="020B0604020202020204" pitchFamily="34" charset="0"/>
              </a:rPr>
              <a:t>Exterior </a:t>
            </a:r>
            <a:br>
              <a:rPr lang="en-US" dirty="0">
                <a:solidFill>
                  <a:srgbClr val="FFFFFF"/>
                </a:solidFill>
                <a:latin typeface="+mn-lt"/>
                <a:cs typeface="Arial" panose="020B0604020202020204" pitchFamily="34" charset="0"/>
              </a:rPr>
            </a:br>
            <a:r>
              <a:rPr lang="en-US" dirty="0">
                <a:solidFill>
                  <a:srgbClr val="FFFFFF"/>
                </a:solidFill>
                <a:latin typeface="+mn-lt"/>
                <a:cs typeface="Arial" panose="020B0604020202020204" pitchFamily="34" charset="0"/>
              </a:rPr>
              <a:t>Specific</a:t>
            </a:r>
            <a:br>
              <a:rPr lang="en-US" dirty="0">
                <a:solidFill>
                  <a:srgbClr val="FFFFFF"/>
                </a:solidFill>
                <a:latin typeface="+mn-lt"/>
                <a:cs typeface="Arial" panose="020B0604020202020204" pitchFamily="34" charset="0"/>
              </a:rPr>
            </a:br>
            <a:r>
              <a:rPr lang="en-US" dirty="0">
                <a:solidFill>
                  <a:srgbClr val="FFFFFF"/>
                </a:solidFill>
                <a:latin typeface="+mn-lt"/>
                <a:cs typeface="Arial" panose="020B0604020202020204" pitchFamily="34" charset="0"/>
              </a:rPr>
              <a:t>Fundamentals</a:t>
            </a:r>
          </a:p>
        </p:txBody>
      </p:sp>
      <p:sp>
        <p:nvSpPr>
          <p:cNvPr id="10" name="TextBox 9">
            <a:extLst>
              <a:ext uri="{FF2B5EF4-FFF2-40B4-BE49-F238E27FC236}">
                <a16:creationId xmlns:a16="http://schemas.microsoft.com/office/drawing/2014/main" id="{D31EAC57-2844-4B35-8B28-25BF423B3802}"/>
              </a:ext>
            </a:extLst>
          </p:cNvPr>
          <p:cNvSpPr txBox="1"/>
          <p:nvPr/>
        </p:nvSpPr>
        <p:spPr>
          <a:xfrm>
            <a:off x="533400" y="2349710"/>
            <a:ext cx="4876800" cy="4170372"/>
          </a:xfrm>
          <a:prstGeom prst="rect">
            <a:avLst/>
          </a:prstGeom>
          <a:noFill/>
        </p:spPr>
        <p:txBody>
          <a:bodyPr wrap="square" rtlCol="0">
            <a:spAutoFit/>
          </a:bodyPr>
          <a:lstStyle/>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Light &amp; sun exposure</a:t>
            </a:r>
          </a:p>
          <a:p>
            <a:pPr marL="800100" lvl="2" indent="-342900">
              <a:spcAft>
                <a:spcPts val="1800"/>
              </a:spcAft>
              <a:buClr>
                <a:schemeClr val="bg1"/>
              </a:buClr>
              <a:buFont typeface="Courier New" panose="02070309020205020404" pitchFamily="49" charset="0"/>
              <a:buChar char="o"/>
            </a:pPr>
            <a:r>
              <a:rPr lang="en-US" sz="2000" dirty="0">
                <a:solidFill>
                  <a:schemeClr val="bg1"/>
                </a:solidFill>
                <a:latin typeface="+mn-lt"/>
              </a:rPr>
              <a:t>Natural light</a:t>
            </a:r>
          </a:p>
          <a:p>
            <a:pPr marL="800100" lvl="2" indent="-342900">
              <a:spcAft>
                <a:spcPts val="1800"/>
              </a:spcAft>
              <a:buClr>
                <a:schemeClr val="bg1"/>
              </a:buClr>
              <a:buFont typeface="Courier New" panose="02070309020205020404" pitchFamily="49" charset="0"/>
              <a:buChar char="o"/>
            </a:pPr>
            <a:r>
              <a:rPr lang="en-US" sz="2000" dirty="0">
                <a:solidFill>
                  <a:schemeClr val="bg1"/>
                </a:solidFill>
                <a:latin typeface="+mn-lt"/>
              </a:rPr>
              <a:t>Artificial Light</a:t>
            </a:r>
          </a:p>
          <a:p>
            <a:pPr marL="800100" lvl="2" indent="-342900">
              <a:spcAft>
                <a:spcPts val="1800"/>
              </a:spcAft>
              <a:buClr>
                <a:schemeClr val="bg1"/>
              </a:buClr>
              <a:buFont typeface="Courier New" panose="02070309020205020404" pitchFamily="49" charset="0"/>
              <a:buChar char="o"/>
            </a:pPr>
            <a:r>
              <a:rPr lang="en-US" sz="2000" dirty="0">
                <a:solidFill>
                  <a:schemeClr val="bg1"/>
                </a:solidFill>
                <a:latin typeface="+mn-lt"/>
              </a:rPr>
              <a:t>Wind and drafts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Irrigation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Temperature range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Precipitation</a:t>
            </a:r>
          </a:p>
          <a:p>
            <a:pPr>
              <a:spcAft>
                <a:spcPts val="1800"/>
              </a:spcAft>
              <a:buClr>
                <a:schemeClr val="bg1"/>
              </a:buClr>
            </a:pPr>
            <a:endParaRPr lang="en-US" sz="2000" dirty="0">
              <a:solidFill>
                <a:schemeClr val="bg1"/>
              </a:solidFill>
              <a:latin typeface="+mn-lt"/>
            </a:endParaRPr>
          </a:p>
        </p:txBody>
      </p:sp>
      <p:pic>
        <p:nvPicPr>
          <p:cNvPr id="7" name="Picture 2">
            <a:extLst>
              <a:ext uri="{FF2B5EF4-FFF2-40B4-BE49-F238E27FC236}">
                <a16:creationId xmlns:a16="http://schemas.microsoft.com/office/drawing/2014/main" id="{4C4414A2-67A4-430D-9879-0DC1A4835A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00" r="1593"/>
          <a:stretch/>
        </p:blipFill>
        <p:spPr bwMode="auto">
          <a:xfrm>
            <a:off x="4495799" y="-26839"/>
            <a:ext cx="7723909" cy="694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a:extLst>
              <a:ext uri="{FF2B5EF4-FFF2-40B4-BE49-F238E27FC236}">
                <a16:creationId xmlns:a16="http://schemas.microsoft.com/office/drawing/2014/main" id="{79751D51-8808-4B4D-94A1-D1A9FD3AC2CA}"/>
              </a:ext>
            </a:extLst>
          </p:cNvPr>
          <p:cNvSpPr>
            <a:spLocks/>
          </p:cNvSpPr>
          <p:nvPr/>
        </p:nvSpPr>
        <p:spPr bwMode="auto">
          <a:xfrm>
            <a:off x="152400" y="6486226"/>
            <a:ext cx="3427413" cy="215900"/>
          </a:xfrm>
          <a:custGeom>
            <a:avLst/>
            <a:gdLst>
              <a:gd name="T0" fmla="*/ 1713706 w 21600"/>
              <a:gd name="T1" fmla="*/ 107950 h 21600"/>
              <a:gd name="T2" fmla="*/ 1713706 w 21600"/>
              <a:gd name="T3" fmla="*/ 107950 h 21600"/>
              <a:gd name="T4" fmla="*/ 1713706 w 21600"/>
              <a:gd name="T5" fmla="*/ 107950 h 21600"/>
              <a:gd name="T6" fmla="*/ 1713706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lvl="0"/>
            <a:r>
              <a:rPr lang="en-US" sz="800" dirty="0">
                <a:solidFill>
                  <a:schemeClr val="bg1"/>
                </a:solidFill>
              </a:rPr>
              <a:t>Photo: Cityscapes, Boston MA, Liberty </a:t>
            </a:r>
            <a:r>
              <a:rPr lang="en-US" sz="800" dirty="0" err="1">
                <a:solidFill>
                  <a:schemeClr val="bg1"/>
                </a:solidFill>
              </a:rPr>
              <a:t>Mutural</a:t>
            </a:r>
            <a:r>
              <a:rPr lang="en-US" sz="800" dirty="0">
                <a:solidFill>
                  <a:schemeClr val="bg1"/>
                </a:solidFill>
              </a:rPr>
              <a:t> </a:t>
            </a:r>
            <a:r>
              <a:rPr lang="en-US" sz="800" dirty="0" err="1">
                <a:solidFill>
                  <a:schemeClr val="bg1"/>
                </a:solidFill>
              </a:rPr>
              <a:t>buildng</a:t>
            </a:r>
            <a:endParaRPr lang="en-US" sz="800" dirty="0">
              <a:solidFill>
                <a:schemeClr val="bg1"/>
              </a:solidFill>
            </a:endParaRPr>
          </a:p>
        </p:txBody>
      </p:sp>
    </p:spTree>
    <p:extLst>
      <p:ext uri="{BB962C8B-B14F-4D97-AF65-F5344CB8AC3E}">
        <p14:creationId xmlns:p14="http://schemas.microsoft.com/office/powerpoint/2010/main" val="221081710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267200" y="1295400"/>
          <a:ext cx="6096000" cy="1112838"/>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946">
                <a:tc>
                  <a:txBody>
                    <a:bodyPr/>
                    <a:lstStyle/>
                    <a:p>
                      <a:pPr algn="ctr"/>
                      <a:r>
                        <a:rPr lang="en-US" sz="1800" dirty="0"/>
                        <a:t>small</a:t>
                      </a:r>
                    </a:p>
                  </a:txBody>
                  <a:tcPr marT="45733" marB="45733"/>
                </a:tc>
                <a:tc>
                  <a:txBody>
                    <a:bodyPr/>
                    <a:lstStyle/>
                    <a:p>
                      <a:pPr algn="ctr"/>
                      <a:r>
                        <a:rPr lang="en-US" sz="1800" dirty="0"/>
                        <a:t>medium</a:t>
                      </a:r>
                    </a:p>
                  </a:txBody>
                  <a:tcPr marT="45733" marB="45733"/>
                </a:tc>
                <a:tc>
                  <a:txBody>
                    <a:bodyPr/>
                    <a:lstStyle/>
                    <a:p>
                      <a:pPr algn="ctr"/>
                      <a:r>
                        <a:rPr lang="en-US" sz="1800" dirty="0"/>
                        <a:t>large</a:t>
                      </a:r>
                    </a:p>
                  </a:txBody>
                  <a:tcPr marT="45733" marB="45733"/>
                </a:tc>
                <a:extLst>
                  <a:ext uri="{0D108BD9-81ED-4DB2-BD59-A6C34878D82A}">
                    <a16:rowId xmlns:a16="http://schemas.microsoft.com/office/drawing/2014/main" val="10000"/>
                  </a:ext>
                </a:extLst>
              </a:tr>
              <a:tr h="370946">
                <a:tc>
                  <a:txBody>
                    <a:bodyPr/>
                    <a:lstStyle/>
                    <a:p>
                      <a:pPr algn="ctr"/>
                      <a:r>
                        <a:rPr lang="en-US" sz="1800" dirty="0"/>
                        <a:t>$242.00/sf</a:t>
                      </a:r>
                    </a:p>
                  </a:txBody>
                  <a:tcPr marT="45733" marB="45733" anchor="ctr"/>
                </a:tc>
                <a:tc>
                  <a:txBody>
                    <a:bodyPr/>
                    <a:lstStyle/>
                    <a:p>
                      <a:pPr algn="ctr"/>
                      <a:r>
                        <a:rPr lang="en-US" sz="1800" dirty="0"/>
                        <a:t>$193.33/sf</a:t>
                      </a:r>
                    </a:p>
                  </a:txBody>
                  <a:tcPr marT="45733" marB="45733" anchor="ctr"/>
                </a:tc>
                <a:tc>
                  <a:txBody>
                    <a:bodyPr/>
                    <a:lstStyle/>
                    <a:p>
                      <a:pPr algn="ctr"/>
                      <a:r>
                        <a:rPr lang="en-US" sz="1800" dirty="0"/>
                        <a:t>$141.33/sf</a:t>
                      </a:r>
                    </a:p>
                  </a:txBody>
                  <a:tcPr marT="45733" marB="45733" anchor="ctr"/>
                </a:tc>
                <a:extLst>
                  <a:ext uri="{0D108BD9-81ED-4DB2-BD59-A6C34878D82A}">
                    <a16:rowId xmlns:a16="http://schemas.microsoft.com/office/drawing/2014/main" val="10001"/>
                  </a:ext>
                </a:extLst>
              </a:tr>
              <a:tr h="370946">
                <a:tc>
                  <a:txBody>
                    <a:bodyPr/>
                    <a:lstStyle/>
                    <a:p>
                      <a:pPr algn="ctr"/>
                      <a:r>
                        <a:rPr lang="en-US" sz="1800" dirty="0"/>
                        <a:t>$2.06/sf</a:t>
                      </a:r>
                    </a:p>
                  </a:txBody>
                  <a:tcPr marT="45733" marB="45733" anchor="ctr"/>
                </a:tc>
                <a:tc>
                  <a:txBody>
                    <a:bodyPr/>
                    <a:lstStyle/>
                    <a:p>
                      <a:pPr algn="ctr"/>
                      <a:r>
                        <a:rPr lang="en-US" sz="1800" dirty="0"/>
                        <a:t>$1.45/sf</a:t>
                      </a:r>
                    </a:p>
                  </a:txBody>
                  <a:tcPr marT="45733" marB="45733" anchor="ctr"/>
                </a:tc>
                <a:tc>
                  <a:txBody>
                    <a:bodyPr/>
                    <a:lstStyle/>
                    <a:p>
                      <a:pPr algn="ctr"/>
                      <a:r>
                        <a:rPr lang="en-US" sz="1800" dirty="0"/>
                        <a:t>$1.37/sf</a:t>
                      </a:r>
                    </a:p>
                  </a:txBody>
                  <a:tcPr marT="45733" marB="45733" anchor="ctr"/>
                </a:tc>
                <a:extLst>
                  <a:ext uri="{0D108BD9-81ED-4DB2-BD59-A6C34878D82A}">
                    <a16:rowId xmlns:a16="http://schemas.microsoft.com/office/drawing/2014/main" val="10002"/>
                  </a:ext>
                </a:extLst>
              </a:tr>
            </a:tbl>
          </a:graphicData>
        </a:graphic>
      </p:graphicFrame>
      <p:sp>
        <p:nvSpPr>
          <p:cNvPr id="30740" name="TextBox 4"/>
          <p:cNvSpPr txBox="1">
            <a:spLocks noChangeArrowheads="1"/>
          </p:cNvSpPr>
          <p:nvPr/>
        </p:nvSpPr>
        <p:spPr bwMode="auto">
          <a:xfrm>
            <a:off x="1905000" y="1295400"/>
            <a:ext cx="1676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Courier New" pitchFamily="49" charset="0"/>
              <a:buChar char="o"/>
              <a:defRPr sz="2000">
                <a:solidFill>
                  <a:schemeClr val="tx1"/>
                </a:solidFill>
                <a:latin typeface="Arial" charset="0"/>
                <a:ea typeface="ＭＳ Ｐゴシック" pitchFamily="34" charset="-128"/>
              </a:defRPr>
            </a:lvl4pPr>
            <a:lvl5pPr marL="2057400" indent="-228600">
              <a:spcBef>
                <a:spcPct val="20000"/>
              </a:spcBef>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9pPr>
          </a:lstStyle>
          <a:p>
            <a:pPr>
              <a:spcBef>
                <a:spcPct val="0"/>
              </a:spcBef>
              <a:buFontTx/>
              <a:buNone/>
            </a:pPr>
            <a:r>
              <a:rPr lang="en-US" altLang="en-US" sz="1800" dirty="0">
                <a:latin typeface="Arial Unicode MS" pitchFamily="34" charset="-128"/>
              </a:rPr>
              <a:t> Project size:</a:t>
            </a:r>
          </a:p>
        </p:txBody>
      </p:sp>
      <p:sp>
        <p:nvSpPr>
          <p:cNvPr id="30741" name="TextBox 5"/>
          <p:cNvSpPr txBox="1">
            <a:spLocks noChangeArrowheads="1"/>
          </p:cNvSpPr>
          <p:nvPr/>
        </p:nvSpPr>
        <p:spPr bwMode="auto">
          <a:xfrm>
            <a:off x="1905000" y="1687512"/>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Courier New" pitchFamily="49" charset="0"/>
              <a:buChar char="o"/>
              <a:defRPr sz="2000">
                <a:solidFill>
                  <a:schemeClr val="tx1"/>
                </a:solidFill>
                <a:latin typeface="Arial" charset="0"/>
                <a:ea typeface="ＭＳ Ｐゴシック" pitchFamily="34" charset="-128"/>
              </a:defRPr>
            </a:lvl4pPr>
            <a:lvl5pPr marL="2057400" indent="-228600">
              <a:spcBef>
                <a:spcPct val="20000"/>
              </a:spcBef>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9pPr>
          </a:lstStyle>
          <a:p>
            <a:pPr>
              <a:spcBef>
                <a:spcPct val="0"/>
              </a:spcBef>
              <a:buFontTx/>
              <a:buNone/>
            </a:pPr>
            <a:r>
              <a:rPr lang="en-US" altLang="en-US" sz="1800" dirty="0">
                <a:latin typeface="Arial Unicode MS" pitchFamily="34" charset="-128"/>
              </a:rPr>
              <a:t> Construction cost:</a:t>
            </a:r>
          </a:p>
        </p:txBody>
      </p:sp>
      <p:sp>
        <p:nvSpPr>
          <p:cNvPr id="30742" name="TextBox 6"/>
          <p:cNvSpPr txBox="1">
            <a:spLocks noChangeArrowheads="1"/>
          </p:cNvSpPr>
          <p:nvPr/>
        </p:nvSpPr>
        <p:spPr bwMode="auto">
          <a:xfrm>
            <a:off x="1905000" y="2057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Courier New" pitchFamily="49" charset="0"/>
              <a:buChar char="o"/>
              <a:defRPr sz="2000">
                <a:solidFill>
                  <a:schemeClr val="tx1"/>
                </a:solidFill>
                <a:latin typeface="Arial" charset="0"/>
                <a:ea typeface="ＭＳ Ｐゴシック" pitchFamily="34" charset="-128"/>
              </a:defRPr>
            </a:lvl4pPr>
            <a:lvl5pPr marL="2057400" indent="-228600">
              <a:spcBef>
                <a:spcPct val="20000"/>
              </a:spcBef>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9pPr>
          </a:lstStyle>
          <a:p>
            <a:pPr>
              <a:spcBef>
                <a:spcPct val="0"/>
              </a:spcBef>
              <a:buFontTx/>
              <a:buNone/>
            </a:pPr>
            <a:r>
              <a:rPr lang="en-US" altLang="en-US" sz="1800" dirty="0">
                <a:latin typeface="Arial Unicode MS" pitchFamily="34" charset="-128"/>
              </a:rPr>
              <a:t> Monthly maint. cost:</a:t>
            </a:r>
          </a:p>
        </p:txBody>
      </p:sp>
      <p:sp>
        <p:nvSpPr>
          <p:cNvPr id="30743" name="TextBox 7"/>
          <p:cNvSpPr txBox="1">
            <a:spLocks noChangeArrowheads="1"/>
          </p:cNvSpPr>
          <p:nvPr/>
        </p:nvSpPr>
        <p:spPr bwMode="auto">
          <a:xfrm>
            <a:off x="1905001" y="685800"/>
            <a:ext cx="8526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Arial" charset="0"/>
                <a:ea typeface="ＭＳ Ｐゴシック" pitchFamily="34" charset="-128"/>
              </a:defRPr>
            </a:lvl1pPr>
            <a:lvl2pPr marL="742950" indent="-285750">
              <a:spcBef>
                <a:spcPct val="20000"/>
              </a:spcBef>
              <a:buFont typeface="Arial" charset="0"/>
              <a:buChar char="–"/>
              <a:defRPr sz="2800">
                <a:solidFill>
                  <a:schemeClr val="tx1"/>
                </a:solidFill>
                <a:latin typeface="Arial" charset="0"/>
                <a:ea typeface="ＭＳ Ｐゴシック" pitchFamily="34" charset="-128"/>
              </a:defRPr>
            </a:lvl2pPr>
            <a:lvl3pPr marL="1143000" indent="-228600">
              <a:spcBef>
                <a:spcPct val="20000"/>
              </a:spcBef>
              <a:buFont typeface="Arial" charset="0"/>
              <a:buChar char="•"/>
              <a:defRPr sz="2400">
                <a:solidFill>
                  <a:schemeClr val="tx1"/>
                </a:solidFill>
                <a:latin typeface="Arial" charset="0"/>
                <a:ea typeface="ＭＳ Ｐゴシック" pitchFamily="34" charset="-128"/>
              </a:defRPr>
            </a:lvl3pPr>
            <a:lvl4pPr marL="1600200" indent="-228600">
              <a:spcBef>
                <a:spcPct val="20000"/>
              </a:spcBef>
              <a:buFont typeface="Courier New" pitchFamily="49" charset="0"/>
              <a:buChar char="o"/>
              <a:defRPr sz="2000">
                <a:solidFill>
                  <a:schemeClr val="tx1"/>
                </a:solidFill>
                <a:latin typeface="Arial" charset="0"/>
                <a:ea typeface="ＭＳ Ｐゴシック" pitchFamily="34" charset="-128"/>
              </a:defRPr>
            </a:lvl4pPr>
            <a:lvl5pPr marL="2057400" indent="-228600">
              <a:spcBef>
                <a:spcPct val="20000"/>
              </a:spcBef>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Font typeface="Wingdings" pitchFamily="2" charset="2"/>
              <a:buChar char="§"/>
              <a:defRPr>
                <a:solidFill>
                  <a:schemeClr val="tx1"/>
                </a:solidFill>
                <a:latin typeface="Arial" charset="0"/>
                <a:ea typeface="ＭＳ Ｐゴシック" pitchFamily="34" charset="-128"/>
              </a:defRPr>
            </a:lvl9pPr>
          </a:lstStyle>
          <a:p>
            <a:pPr>
              <a:spcBef>
                <a:spcPct val="0"/>
              </a:spcBef>
              <a:buFontTx/>
              <a:buNone/>
            </a:pPr>
            <a:r>
              <a:rPr lang="en-US" altLang="en-US" sz="1800" b="1" dirty="0">
                <a:latin typeface="Arial Unicode MS" pitchFamily="34" charset="-128"/>
              </a:rPr>
              <a:t>Average Costs for Outdoor Living Walls</a:t>
            </a:r>
          </a:p>
        </p:txBody>
      </p:sp>
      <p:sp>
        <p:nvSpPr>
          <p:cNvPr id="3" name="TextBox 2"/>
          <p:cNvSpPr txBox="1"/>
          <p:nvPr/>
        </p:nvSpPr>
        <p:spPr>
          <a:xfrm>
            <a:off x="1981200" y="2895601"/>
            <a:ext cx="8382000" cy="3170099"/>
          </a:xfrm>
          <a:prstGeom prst="rect">
            <a:avLst/>
          </a:prstGeom>
          <a:noFill/>
        </p:spPr>
        <p:txBody>
          <a:bodyPr>
            <a:spAutoFit/>
          </a:bodyPr>
          <a:lstStyle/>
          <a:p>
            <a:pPr>
              <a:defRPr/>
            </a:pPr>
            <a:r>
              <a:rPr lang="en-US" sz="2000" u="sng" dirty="0"/>
              <a:t>Some Variables:</a:t>
            </a:r>
          </a:p>
          <a:p>
            <a:pPr>
              <a:defRPr/>
            </a:pPr>
            <a:endParaRPr lang="en-US" sz="2000" dirty="0"/>
          </a:p>
          <a:p>
            <a:pPr marL="285750" indent="-285750">
              <a:buFont typeface="Arial" panose="020B0604020202020204" pitchFamily="34" charset="0"/>
              <a:buChar char="•"/>
              <a:defRPr/>
            </a:pPr>
            <a:r>
              <a:rPr lang="en-US" sz="2000" dirty="0"/>
              <a:t>Size (and height) of living wall</a:t>
            </a:r>
          </a:p>
          <a:p>
            <a:pPr marL="285750" indent="-285750">
              <a:buFont typeface="Arial" panose="020B0604020202020204" pitchFamily="34" charset="0"/>
              <a:buChar char="•"/>
              <a:defRPr/>
            </a:pPr>
            <a:r>
              <a:rPr lang="en-US" sz="2000" dirty="0"/>
              <a:t>Climate and total maintenance visits per year (labor savings typically offset by plant replacements)</a:t>
            </a:r>
          </a:p>
          <a:p>
            <a:pPr marL="285750" indent="-285750">
              <a:buFont typeface="Arial" panose="020B0604020202020204" pitchFamily="34" charset="0"/>
              <a:buChar char="•"/>
              <a:defRPr/>
            </a:pPr>
            <a:r>
              <a:rPr lang="en-US" sz="2000" dirty="0"/>
              <a:t>Site location and access</a:t>
            </a:r>
          </a:p>
          <a:p>
            <a:pPr marL="285750" indent="-285750">
              <a:buFont typeface="Arial" panose="020B0604020202020204" pitchFamily="34" charset="0"/>
              <a:buChar char="•"/>
              <a:defRPr/>
            </a:pPr>
            <a:r>
              <a:rPr lang="en-US" sz="2000" dirty="0"/>
              <a:t>Pre-growing vs. planted on-site</a:t>
            </a:r>
          </a:p>
          <a:p>
            <a:pPr marL="285750" indent="-285750">
              <a:buFont typeface="Arial" panose="020B0604020202020204" pitchFamily="34" charset="0"/>
              <a:buChar char="•"/>
              <a:defRPr/>
            </a:pPr>
            <a:r>
              <a:rPr lang="en-US" sz="2000" dirty="0"/>
              <a:t>Union/prevailing wage, number of subcontractors</a:t>
            </a:r>
          </a:p>
          <a:p>
            <a:pPr marL="285750" indent="-285750">
              <a:buFont typeface="Arial" panose="020B0604020202020204" pitchFamily="34" charset="0"/>
              <a:buChar char="•"/>
              <a:defRPr/>
            </a:pPr>
            <a:r>
              <a:rPr lang="en-US" sz="2000" dirty="0"/>
              <a:t>Quality of materials – plants and trim, irrigation controls and sensors, etc.</a:t>
            </a:r>
          </a:p>
        </p:txBody>
      </p:sp>
      <p:sp>
        <p:nvSpPr>
          <p:cNvPr id="2" name="TextBox 1">
            <a:extLst>
              <a:ext uri="{FF2B5EF4-FFF2-40B4-BE49-F238E27FC236}">
                <a16:creationId xmlns:a16="http://schemas.microsoft.com/office/drawing/2014/main" id="{16B8E7BA-8A44-4FF1-BE36-3CC01B1CA15C}"/>
              </a:ext>
            </a:extLst>
          </p:cNvPr>
          <p:cNvSpPr txBox="1"/>
          <p:nvPr/>
        </p:nvSpPr>
        <p:spPr>
          <a:xfrm>
            <a:off x="7322127" y="6172200"/>
            <a:ext cx="5105400" cy="461665"/>
          </a:xfrm>
          <a:prstGeom prst="rect">
            <a:avLst/>
          </a:prstGeom>
          <a:noFill/>
        </p:spPr>
        <p:txBody>
          <a:bodyPr wrap="square" rtlCol="0">
            <a:spAutoFit/>
          </a:bodyPr>
          <a:lstStyle/>
          <a:p>
            <a:r>
              <a:rPr lang="en-US" dirty="0"/>
              <a:t>Estimates courtesy of Chad Osborn, </a:t>
            </a:r>
            <a:r>
              <a:rPr lang="en-US" dirty="0" err="1"/>
              <a:t>SageGreenLife</a:t>
            </a:r>
            <a:r>
              <a:rPr lang="en-US" dirty="0"/>
              <a:t> as of 2019.</a:t>
            </a:r>
          </a:p>
          <a:p>
            <a:endParaRPr lang="en-US" dirty="0"/>
          </a:p>
        </p:txBody>
      </p:sp>
    </p:spTree>
    <p:extLst>
      <p:ext uri="{BB962C8B-B14F-4D97-AF65-F5344CB8AC3E}">
        <p14:creationId xmlns:p14="http://schemas.microsoft.com/office/powerpoint/2010/main" val="350158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26839"/>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304800" y="381000"/>
            <a:ext cx="4305300" cy="16002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Plant Palette</a:t>
            </a:r>
          </a:p>
        </p:txBody>
      </p:sp>
      <p:sp>
        <p:nvSpPr>
          <p:cNvPr id="10" name="TextBox 9">
            <a:extLst>
              <a:ext uri="{FF2B5EF4-FFF2-40B4-BE49-F238E27FC236}">
                <a16:creationId xmlns:a16="http://schemas.microsoft.com/office/drawing/2014/main" id="{D31EAC57-2844-4B35-8B28-25BF423B3802}"/>
              </a:ext>
            </a:extLst>
          </p:cNvPr>
          <p:cNvSpPr txBox="1"/>
          <p:nvPr/>
        </p:nvSpPr>
        <p:spPr>
          <a:xfrm>
            <a:off x="381000" y="1371600"/>
            <a:ext cx="4014788" cy="5324535"/>
          </a:xfrm>
          <a:prstGeom prst="rect">
            <a:avLst/>
          </a:prstGeom>
          <a:noFill/>
        </p:spPr>
        <p:txBody>
          <a:bodyPr wrap="square" rtlCol="0">
            <a:spAutoFit/>
          </a:bodyPr>
          <a:lstStyle/>
          <a:p>
            <a:pPr>
              <a:spcAft>
                <a:spcPts val="1800"/>
              </a:spcAft>
              <a:buClr>
                <a:schemeClr val="bg1"/>
              </a:buClr>
            </a:pPr>
            <a:r>
              <a:rPr lang="en-US" sz="2000" dirty="0">
                <a:solidFill>
                  <a:schemeClr val="bg1"/>
                </a:solidFill>
                <a:latin typeface="+mn-lt"/>
              </a:rPr>
              <a:t>PLANT SELECTIONS SHOULD   REFLECT DESIGN GOALS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Aesthetics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Living art</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On-brand messaging</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Ambience and relaxation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Food production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Living plant experiences for education programs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Air purification</a:t>
            </a:r>
          </a:p>
          <a:p>
            <a:pPr>
              <a:spcAft>
                <a:spcPts val="1800"/>
              </a:spcAft>
              <a:buClr>
                <a:schemeClr val="bg1"/>
              </a:buClr>
            </a:pPr>
            <a:endParaRPr lang="en-US" sz="2000" dirty="0">
              <a:solidFill>
                <a:schemeClr val="bg1"/>
              </a:solidFill>
              <a:latin typeface="+mn-lt"/>
            </a:endParaRPr>
          </a:p>
        </p:txBody>
      </p:sp>
      <p:pic>
        <p:nvPicPr>
          <p:cNvPr id="7" name="Picture 6">
            <a:extLst>
              <a:ext uri="{FF2B5EF4-FFF2-40B4-BE49-F238E27FC236}">
                <a16:creationId xmlns:a16="http://schemas.microsoft.com/office/drawing/2014/main" id="{0A7FEA80-FB18-4AA1-A94C-C1DDF3300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1" t="27413" r="30662" b="1366"/>
          <a:stretch/>
        </p:blipFill>
        <p:spPr>
          <a:xfrm>
            <a:off x="5514975" y="-1"/>
            <a:ext cx="6677025" cy="6870291"/>
          </a:xfrm>
          <a:prstGeom prst="rect">
            <a:avLst/>
          </a:prstGeom>
        </p:spPr>
      </p:pic>
      <p:pic>
        <p:nvPicPr>
          <p:cNvPr id="6" name="Picture 1">
            <a:extLst>
              <a:ext uri="{FF2B5EF4-FFF2-40B4-BE49-F238E27FC236}">
                <a16:creationId xmlns:a16="http://schemas.microsoft.com/office/drawing/2014/main" id="{5D628F8B-ABCA-4B6C-8F14-81FA1AC79968}"/>
              </a:ext>
            </a:extLst>
          </p:cNvPr>
          <p:cNvPicPr>
            <a:picLocks noChangeAspect="1"/>
          </p:cNvPicPr>
          <p:nvPr/>
        </p:nvPicPr>
        <p:blipFill rotWithShape="1">
          <a:blip r:embed="rId4">
            <a:extLst>
              <a:ext uri="{28A0092B-C50C-407E-A947-70E740481C1C}">
                <a14:useLocalDpi xmlns:a14="http://schemas.microsoft.com/office/drawing/2010/main" val="0"/>
              </a:ext>
            </a:extLst>
          </a:blip>
          <a:srcRect l="14570" t="3289" r="11848" b="-3289"/>
          <a:stretch/>
        </p:blipFill>
        <p:spPr bwMode="auto">
          <a:xfrm>
            <a:off x="4516583" y="-26839"/>
            <a:ext cx="7845159" cy="72237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AutoShape 4">
            <a:extLst>
              <a:ext uri="{FF2B5EF4-FFF2-40B4-BE49-F238E27FC236}">
                <a16:creationId xmlns:a16="http://schemas.microsoft.com/office/drawing/2014/main" id="{E482E1B3-6846-4859-9ADB-55EF82243D71}"/>
              </a:ext>
            </a:extLst>
          </p:cNvPr>
          <p:cNvSpPr>
            <a:spLocks/>
          </p:cNvSpPr>
          <p:nvPr/>
        </p:nvSpPr>
        <p:spPr bwMode="auto">
          <a:xfrm>
            <a:off x="152400" y="6486226"/>
            <a:ext cx="3427413" cy="215900"/>
          </a:xfrm>
          <a:custGeom>
            <a:avLst/>
            <a:gdLst>
              <a:gd name="T0" fmla="*/ 1713706 w 21600"/>
              <a:gd name="T1" fmla="*/ 107950 h 21600"/>
              <a:gd name="T2" fmla="*/ 1713706 w 21600"/>
              <a:gd name="T3" fmla="*/ 107950 h 21600"/>
              <a:gd name="T4" fmla="*/ 1713706 w 21600"/>
              <a:gd name="T5" fmla="*/ 107950 h 21600"/>
              <a:gd name="T6" fmla="*/ 1713706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lvl="0"/>
            <a:r>
              <a:rPr lang="en-US" sz="800" dirty="0">
                <a:solidFill>
                  <a:schemeClr val="bg1"/>
                </a:solidFill>
              </a:rPr>
              <a:t>Photo: Cityscapes, Boston MA, Boston Properties, 100 Federal Street</a:t>
            </a:r>
          </a:p>
        </p:txBody>
      </p:sp>
    </p:spTree>
    <p:extLst>
      <p:ext uri="{BB962C8B-B14F-4D97-AF65-F5344CB8AC3E}">
        <p14:creationId xmlns:p14="http://schemas.microsoft.com/office/powerpoint/2010/main" val="1112017167"/>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26839"/>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647700" y="381000"/>
            <a:ext cx="4305300" cy="16002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Installation</a:t>
            </a:r>
          </a:p>
        </p:txBody>
      </p:sp>
      <p:sp>
        <p:nvSpPr>
          <p:cNvPr id="10" name="TextBox 9">
            <a:extLst>
              <a:ext uri="{FF2B5EF4-FFF2-40B4-BE49-F238E27FC236}">
                <a16:creationId xmlns:a16="http://schemas.microsoft.com/office/drawing/2014/main" id="{D31EAC57-2844-4B35-8B28-25BF423B3802}"/>
              </a:ext>
            </a:extLst>
          </p:cNvPr>
          <p:cNvSpPr txBox="1"/>
          <p:nvPr/>
        </p:nvSpPr>
        <p:spPr>
          <a:xfrm>
            <a:off x="633412" y="1371600"/>
            <a:ext cx="4014788" cy="4247317"/>
          </a:xfrm>
          <a:prstGeom prst="rect">
            <a:avLst/>
          </a:prstGeom>
          <a:noFill/>
        </p:spPr>
        <p:txBody>
          <a:bodyPr wrap="square" rtlCol="0">
            <a:spAutoFit/>
          </a:bodyPr>
          <a:lstStyle/>
          <a:p>
            <a:pPr>
              <a:spcAft>
                <a:spcPts val="1800"/>
              </a:spcAft>
              <a:buClr>
                <a:schemeClr val="bg1"/>
              </a:buClr>
            </a:pPr>
            <a:r>
              <a:rPr lang="en-US" sz="2000" dirty="0">
                <a:solidFill>
                  <a:schemeClr val="bg1"/>
                </a:solidFill>
                <a:latin typeface="+mn-lt"/>
              </a:rPr>
              <a:t>EXAMPLE OF A MODULAR SYSTEM’S SPECIFICATION DETAILS. ELEMENTS INCLUDE: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Lighting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Waterproof membrane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Drainage catch basin</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Irrigation plumbing</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Modular planting panels</a:t>
            </a:r>
          </a:p>
          <a:p>
            <a:pPr>
              <a:spcAft>
                <a:spcPts val="1800"/>
              </a:spcAft>
              <a:buClr>
                <a:schemeClr val="bg1"/>
              </a:buClr>
            </a:pPr>
            <a:endParaRPr lang="en-US" sz="2000" dirty="0">
              <a:solidFill>
                <a:schemeClr val="bg1"/>
              </a:solidFill>
              <a:latin typeface="+mn-lt"/>
            </a:endParaRPr>
          </a:p>
        </p:txBody>
      </p:sp>
      <p:pic>
        <p:nvPicPr>
          <p:cNvPr id="8" name="Picture 3" descr="LW DETAIL Illustration.jpeg">
            <a:extLst>
              <a:ext uri="{FF2B5EF4-FFF2-40B4-BE49-F238E27FC236}">
                <a16:creationId xmlns:a16="http://schemas.microsoft.com/office/drawing/2014/main" id="{191CB75E-A408-47B8-931D-49F3A8BAA8E6}"/>
              </a:ext>
            </a:extLst>
          </p:cNvPr>
          <p:cNvPicPr>
            <a:picLocks noChangeAspect="1"/>
          </p:cNvPicPr>
          <p:nvPr/>
        </p:nvPicPr>
        <p:blipFill>
          <a:blip r:embed="rId3"/>
          <a:srcRect/>
          <a:stretch>
            <a:fillRect/>
          </a:stretch>
        </p:blipFill>
        <p:spPr bwMode="auto">
          <a:xfrm>
            <a:off x="5691759" y="0"/>
            <a:ext cx="6500241" cy="6973824"/>
          </a:xfrm>
          <a:prstGeom prst="rect">
            <a:avLst/>
          </a:prstGeom>
          <a:noFill/>
          <a:ln w="9525">
            <a:noFill/>
            <a:miter lim="800000"/>
            <a:headEnd/>
            <a:tailEnd/>
          </a:ln>
        </p:spPr>
      </p:pic>
    </p:spTree>
    <p:extLst>
      <p:ext uri="{BB962C8B-B14F-4D97-AF65-F5344CB8AC3E}">
        <p14:creationId xmlns:p14="http://schemas.microsoft.com/office/powerpoint/2010/main" val="279393796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26839"/>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647700" y="381000"/>
            <a:ext cx="4305300" cy="16002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Budget -Installation</a:t>
            </a:r>
          </a:p>
        </p:txBody>
      </p:sp>
      <p:sp>
        <p:nvSpPr>
          <p:cNvPr id="10" name="TextBox 9">
            <a:extLst>
              <a:ext uri="{FF2B5EF4-FFF2-40B4-BE49-F238E27FC236}">
                <a16:creationId xmlns:a16="http://schemas.microsoft.com/office/drawing/2014/main" id="{D31EAC57-2844-4B35-8B28-25BF423B3802}"/>
              </a:ext>
            </a:extLst>
          </p:cNvPr>
          <p:cNvSpPr txBox="1"/>
          <p:nvPr/>
        </p:nvSpPr>
        <p:spPr>
          <a:xfrm>
            <a:off x="628650" y="1828800"/>
            <a:ext cx="4014788" cy="4708981"/>
          </a:xfrm>
          <a:prstGeom prst="rect">
            <a:avLst/>
          </a:prstGeom>
          <a:noFill/>
        </p:spPr>
        <p:txBody>
          <a:bodyPr wrap="square" rtlCol="0">
            <a:spAutoFit/>
          </a:bodyPr>
          <a:lstStyle/>
          <a:p>
            <a:pPr>
              <a:spcAft>
                <a:spcPts val="1800"/>
              </a:spcAft>
              <a:buClr>
                <a:schemeClr val="bg1"/>
              </a:buClr>
            </a:pPr>
            <a:r>
              <a:rPr lang="en-US" sz="2000" dirty="0">
                <a:solidFill>
                  <a:schemeClr val="bg1"/>
                </a:solidFill>
                <a:latin typeface="+mn-lt"/>
              </a:rPr>
              <a:t>INITIAL INSTALLATION VARIABLES</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$100 - $200 sq. ft.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Size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System</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Access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Scope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Prevailing wage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Complexity</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Building &amp; safety codes </a:t>
            </a:r>
          </a:p>
        </p:txBody>
      </p:sp>
      <p:pic>
        <p:nvPicPr>
          <p:cNvPr id="7" name="Picture 2" descr="Related image">
            <a:extLst>
              <a:ext uri="{FF2B5EF4-FFF2-40B4-BE49-F238E27FC236}">
                <a16:creationId xmlns:a16="http://schemas.microsoft.com/office/drawing/2014/main" id="{E2338D3F-7378-401F-8A0F-4632D5D833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266"/>
          <a:stretch/>
        </p:blipFill>
        <p:spPr bwMode="auto">
          <a:xfrm>
            <a:off x="5791200" y="-76200"/>
            <a:ext cx="6400800" cy="694649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a:extLst>
              <a:ext uri="{FF2B5EF4-FFF2-40B4-BE49-F238E27FC236}">
                <a16:creationId xmlns:a16="http://schemas.microsoft.com/office/drawing/2014/main" id="{08A03EB9-CC77-42D4-8503-FA4E05A545CA}"/>
              </a:ext>
            </a:extLst>
          </p:cNvPr>
          <p:cNvSpPr>
            <a:spLocks/>
          </p:cNvSpPr>
          <p:nvPr/>
        </p:nvSpPr>
        <p:spPr bwMode="auto">
          <a:xfrm>
            <a:off x="230981" y="6503773"/>
            <a:ext cx="3427413" cy="215900"/>
          </a:xfrm>
          <a:custGeom>
            <a:avLst/>
            <a:gdLst>
              <a:gd name="T0" fmla="*/ 1713706 w 21600"/>
              <a:gd name="T1" fmla="*/ 107950 h 21600"/>
              <a:gd name="T2" fmla="*/ 1713706 w 21600"/>
              <a:gd name="T3" fmla="*/ 107950 h 21600"/>
              <a:gd name="T4" fmla="*/ 1713706 w 21600"/>
              <a:gd name="T5" fmla="*/ 107950 h 21600"/>
              <a:gd name="T6" fmla="*/ 1713706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800" dirty="0">
                <a:solidFill>
                  <a:srgbClr val="FFFFFF"/>
                </a:solidFill>
                <a:latin typeface="Arial" pitchFamily="34" charset="0"/>
                <a:cs typeface="Arial" pitchFamily="34" charset="0"/>
                <a:sym typeface="Arial" pitchFamily="34" charset="0"/>
              </a:rPr>
              <a:t>Photo: Habitat Horticulture, Foundry Square III, San Francisco, CA</a:t>
            </a:r>
            <a:endParaRPr lang="en-US" dirty="0"/>
          </a:p>
        </p:txBody>
      </p:sp>
    </p:spTree>
    <p:extLst>
      <p:ext uri="{BB962C8B-B14F-4D97-AF65-F5344CB8AC3E}">
        <p14:creationId xmlns:p14="http://schemas.microsoft.com/office/powerpoint/2010/main" val="4243331299"/>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39129"/>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647700" y="381000"/>
            <a:ext cx="4305300" cy="1600200"/>
          </a:xfrm>
          <a:noFill/>
          <a:ln>
            <a:miter lim="800000"/>
            <a:headEnd/>
            <a:tailEnd/>
          </a:ln>
        </p:spPr>
        <p:txBody>
          <a:bodyPr vert="horz" wrap="square" lIns="91440" tIns="45720" rIns="91440" bIns="45720" numCol="1" anchor="t" anchorCtr="0" compatLnSpc="1">
            <a:prstTxWarp prst="textNoShape">
              <a:avLst/>
            </a:prstTxWarp>
            <a:normAutofit/>
          </a:bodyPr>
          <a:lstStyle/>
          <a:p>
            <a:r>
              <a:rPr lang="en-US" dirty="0">
                <a:solidFill>
                  <a:srgbClr val="FFFFFF"/>
                </a:solidFill>
                <a:latin typeface="+mn-lt"/>
                <a:cs typeface="Arial" panose="020B0604020202020204" pitchFamily="34" charset="0"/>
              </a:rPr>
              <a:t>Budget -Maintenance</a:t>
            </a:r>
          </a:p>
        </p:txBody>
      </p:sp>
      <p:sp>
        <p:nvSpPr>
          <p:cNvPr id="10" name="TextBox 9">
            <a:extLst>
              <a:ext uri="{FF2B5EF4-FFF2-40B4-BE49-F238E27FC236}">
                <a16:creationId xmlns:a16="http://schemas.microsoft.com/office/drawing/2014/main" id="{D31EAC57-2844-4B35-8B28-25BF423B3802}"/>
              </a:ext>
            </a:extLst>
          </p:cNvPr>
          <p:cNvSpPr txBox="1"/>
          <p:nvPr/>
        </p:nvSpPr>
        <p:spPr>
          <a:xfrm>
            <a:off x="628650" y="2001828"/>
            <a:ext cx="4014788" cy="3631763"/>
          </a:xfrm>
          <a:prstGeom prst="rect">
            <a:avLst/>
          </a:prstGeom>
          <a:noFill/>
        </p:spPr>
        <p:txBody>
          <a:bodyPr wrap="square" rtlCol="0">
            <a:spAutoFit/>
          </a:bodyPr>
          <a:lstStyle/>
          <a:p>
            <a:pPr>
              <a:spcAft>
                <a:spcPts val="1800"/>
              </a:spcAft>
              <a:buClr>
                <a:schemeClr val="bg1"/>
              </a:buClr>
            </a:pPr>
            <a:r>
              <a:rPr lang="en-US" sz="2000" dirty="0">
                <a:solidFill>
                  <a:schemeClr val="bg1"/>
                </a:solidFill>
                <a:latin typeface="+mn-lt"/>
              </a:rPr>
              <a:t>THIS IS MANDATORY!</a:t>
            </a:r>
          </a:p>
          <a:p>
            <a:pPr>
              <a:spcAft>
                <a:spcPts val="1800"/>
              </a:spcAft>
              <a:buClr>
                <a:schemeClr val="bg1"/>
              </a:buClr>
            </a:pPr>
            <a:endParaRPr lang="en-US" sz="2000" dirty="0">
              <a:solidFill>
                <a:schemeClr val="bg1"/>
              </a:solidFill>
              <a:latin typeface="+mn-lt"/>
            </a:endParaRPr>
          </a:p>
          <a:p>
            <a:pPr>
              <a:spcAft>
                <a:spcPts val="1800"/>
              </a:spcAft>
              <a:buClr>
                <a:schemeClr val="bg1"/>
              </a:buClr>
            </a:pPr>
            <a:r>
              <a:rPr lang="en-US" sz="2000" dirty="0">
                <a:solidFill>
                  <a:schemeClr val="bg1"/>
                </a:solidFill>
                <a:latin typeface="+mn-lt"/>
              </a:rPr>
              <a:t>VARIABLES INCLUDE</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Frequency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Accessibility</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Plant warranty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Pattern</a:t>
            </a:r>
          </a:p>
        </p:txBody>
      </p:sp>
      <p:pic>
        <p:nvPicPr>
          <p:cNvPr id="6" name="Picture 5">
            <a:extLst>
              <a:ext uri="{FF2B5EF4-FFF2-40B4-BE49-F238E27FC236}">
                <a16:creationId xmlns:a16="http://schemas.microsoft.com/office/drawing/2014/main" id="{CD986DC5-A95D-4829-9582-07333985AC98}"/>
              </a:ext>
            </a:extLst>
          </p:cNvPr>
          <p:cNvPicPr>
            <a:picLocks noChangeAspect="1"/>
          </p:cNvPicPr>
          <p:nvPr/>
        </p:nvPicPr>
        <p:blipFill rotWithShape="1">
          <a:blip r:embed="rId3">
            <a:extLst>
              <a:ext uri="{28A0092B-C50C-407E-A947-70E740481C1C}">
                <a14:useLocalDpi xmlns:a14="http://schemas.microsoft.com/office/drawing/2010/main" val="0"/>
              </a:ext>
            </a:extLst>
          </a:blip>
          <a:srcRect t="12643" b="17106"/>
          <a:stretch/>
        </p:blipFill>
        <p:spPr>
          <a:xfrm>
            <a:off x="5291138" y="-26839"/>
            <a:ext cx="6900862" cy="6884839"/>
          </a:xfrm>
          <a:prstGeom prst="rect">
            <a:avLst/>
          </a:prstGeom>
        </p:spPr>
      </p:pic>
      <p:sp>
        <p:nvSpPr>
          <p:cNvPr id="8" name="AutoShape 4">
            <a:extLst>
              <a:ext uri="{FF2B5EF4-FFF2-40B4-BE49-F238E27FC236}">
                <a16:creationId xmlns:a16="http://schemas.microsoft.com/office/drawing/2014/main" id="{F4EF8B52-0D83-4695-8CC5-C21D41106211}"/>
              </a:ext>
            </a:extLst>
          </p:cNvPr>
          <p:cNvSpPr>
            <a:spLocks/>
          </p:cNvSpPr>
          <p:nvPr/>
        </p:nvSpPr>
        <p:spPr bwMode="auto">
          <a:xfrm>
            <a:off x="228600" y="6400800"/>
            <a:ext cx="5062538" cy="457200"/>
          </a:xfrm>
          <a:custGeom>
            <a:avLst/>
            <a:gdLst>
              <a:gd name="T0" fmla="*/ 1713706 w 21600"/>
              <a:gd name="T1" fmla="*/ 107950 h 21600"/>
              <a:gd name="T2" fmla="*/ 1713706 w 21600"/>
              <a:gd name="T3" fmla="*/ 107950 h 21600"/>
              <a:gd name="T4" fmla="*/ 1713706 w 21600"/>
              <a:gd name="T5" fmla="*/ 107950 h 21600"/>
              <a:gd name="T6" fmla="*/ 1713706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lvl="0"/>
            <a:r>
              <a:rPr lang="en-US" sz="1000" dirty="0">
                <a:solidFill>
                  <a:schemeClr val="bg1"/>
                </a:solidFill>
                <a:latin typeface="Avenir Roman"/>
              </a:rPr>
              <a:t>Photo: </a:t>
            </a:r>
            <a:r>
              <a:rPr lang="en-US" sz="1000" dirty="0" err="1">
                <a:solidFill>
                  <a:schemeClr val="bg1"/>
                </a:solidFill>
                <a:latin typeface="Avenir Roman"/>
              </a:rPr>
              <a:t>SageGreenLife</a:t>
            </a:r>
            <a:r>
              <a:rPr lang="en-US" sz="1000" dirty="0">
                <a:solidFill>
                  <a:schemeClr val="bg1"/>
                </a:solidFill>
                <a:latin typeface="Avenir Roman"/>
              </a:rPr>
              <a:t> system at Museum of Science, Boston, MA. Installed by </a:t>
            </a:r>
            <a:r>
              <a:rPr lang="en-US" sz="1000" dirty="0" err="1">
                <a:solidFill>
                  <a:schemeClr val="bg1"/>
                </a:solidFill>
                <a:latin typeface="Avenir Roman"/>
              </a:rPr>
              <a:t>Ambius</a:t>
            </a:r>
            <a:r>
              <a:rPr lang="en-US" sz="1000" dirty="0">
                <a:solidFill>
                  <a:schemeClr val="bg1"/>
                </a:solidFill>
                <a:latin typeface="Avenir Roman"/>
              </a:rPr>
              <a:t>.</a:t>
            </a:r>
          </a:p>
        </p:txBody>
      </p:sp>
    </p:spTree>
    <p:extLst>
      <p:ext uri="{BB962C8B-B14F-4D97-AF65-F5344CB8AC3E}">
        <p14:creationId xmlns:p14="http://schemas.microsoft.com/office/powerpoint/2010/main" val="146437590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206BB8-8BDE-4510-A0C5-888505506AFC}"/>
              </a:ext>
            </a:extLst>
          </p:cNvPr>
          <p:cNvPicPr/>
          <p:nvPr/>
        </p:nvPicPr>
        <p:blipFill rotWithShape="1">
          <a:blip r:embed="rId3"/>
          <a:srcRect l="25159" t="19942" r="24865" b="22766"/>
          <a:stretch/>
        </p:blipFill>
        <p:spPr bwMode="auto">
          <a:xfrm>
            <a:off x="0" y="-1"/>
            <a:ext cx="12192000" cy="6907419"/>
          </a:xfrm>
          <a:prstGeom prst="rect">
            <a:avLst/>
          </a:prstGeom>
          <a:ln>
            <a:noFill/>
          </a:ln>
          <a:extLst>
            <a:ext uri="{53640926-AAD7-44D8-BBD7-CCE9431645EC}">
              <a14:shadowObscured xmlns:a14="http://schemas.microsoft.com/office/drawing/2010/main"/>
            </a:ext>
          </a:extLst>
        </p:spPr>
      </p:pic>
      <p:sp>
        <p:nvSpPr>
          <p:cNvPr id="9220" name="AutoShape 4"/>
          <p:cNvSpPr>
            <a:spLocks/>
          </p:cNvSpPr>
          <p:nvPr/>
        </p:nvSpPr>
        <p:spPr bwMode="auto">
          <a:xfrm>
            <a:off x="9601200" y="6351589"/>
            <a:ext cx="990600" cy="249237"/>
          </a:xfrm>
          <a:custGeom>
            <a:avLst/>
            <a:gdLst>
              <a:gd name="T0" fmla="*/ 495300 w 21600"/>
              <a:gd name="T1" fmla="*/ 124619 h 21600"/>
              <a:gd name="T2" fmla="*/ 495300 w 21600"/>
              <a:gd name="T3" fmla="*/ 124619 h 21600"/>
              <a:gd name="T4" fmla="*/ 495300 w 21600"/>
              <a:gd name="T5" fmla="*/ 124619 h 21600"/>
              <a:gd name="T6" fmla="*/ 495300 w 21600"/>
              <a:gd name="T7" fmla="*/ 1246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nchor="ctr"/>
          <a:lstStyle/>
          <a:p>
            <a:pPr algn="r" defTabSz="914400"/>
            <a:endParaRPr lang="en-US" dirty="0"/>
          </a:p>
        </p:txBody>
      </p:sp>
      <p:sp>
        <p:nvSpPr>
          <p:cNvPr id="6" name="TextBox 5">
            <a:extLst>
              <a:ext uri="{FF2B5EF4-FFF2-40B4-BE49-F238E27FC236}">
                <a16:creationId xmlns:a16="http://schemas.microsoft.com/office/drawing/2014/main" id="{23AA7169-6BC6-4DF2-BD10-587EE73C3CDB}"/>
              </a:ext>
            </a:extLst>
          </p:cNvPr>
          <p:cNvSpPr txBox="1"/>
          <p:nvPr/>
        </p:nvSpPr>
        <p:spPr>
          <a:xfrm>
            <a:off x="1905000" y="6630419"/>
            <a:ext cx="3557200" cy="276999"/>
          </a:xfrm>
          <a:prstGeom prst="rect">
            <a:avLst/>
          </a:prstGeom>
          <a:noFill/>
        </p:spPr>
        <p:txBody>
          <a:bodyPr wrap="square" rtlCol="0">
            <a:spAutoFit/>
          </a:bodyPr>
          <a:lstStyle/>
          <a:p>
            <a:r>
              <a:rPr lang="en-US" dirty="0"/>
              <a:t>Photo Courtesy- greenwalls.com</a:t>
            </a:r>
          </a:p>
        </p:txBody>
      </p:sp>
      <p:sp>
        <p:nvSpPr>
          <p:cNvPr id="7" name="Title 4">
            <a:extLst>
              <a:ext uri="{FF2B5EF4-FFF2-40B4-BE49-F238E27FC236}">
                <a16:creationId xmlns:a16="http://schemas.microsoft.com/office/drawing/2014/main" id="{7AEFCA80-7A5F-4F7C-9A0C-688E9DDCF7D4}"/>
              </a:ext>
            </a:extLst>
          </p:cNvPr>
          <p:cNvSpPr>
            <a:spLocks noGrp="1"/>
          </p:cNvSpPr>
          <p:nvPr>
            <p:ph type="title"/>
          </p:nvPr>
        </p:nvSpPr>
        <p:spPr>
          <a:xfrm>
            <a:off x="916632" y="627534"/>
            <a:ext cx="7111752" cy="837505"/>
          </a:xfrm>
          <a:solidFill>
            <a:schemeClr val="tx1">
              <a:lumMod val="75000"/>
              <a:lumOff val="25000"/>
              <a:alpha val="65000"/>
            </a:schemeClr>
          </a:solidFill>
        </p:spPr>
        <p:txBody>
          <a:bodyPr lIns="182880"/>
          <a:lstStyle/>
          <a:p>
            <a:r>
              <a:rPr lang="en-GB" dirty="0">
                <a:solidFill>
                  <a:schemeClr val="bg1"/>
                </a:solidFill>
              </a:rPr>
              <a:t>Learning Objectives</a:t>
            </a:r>
          </a:p>
        </p:txBody>
      </p:sp>
      <p:sp>
        <p:nvSpPr>
          <p:cNvPr id="8" name="Content Placeholder 5">
            <a:extLst>
              <a:ext uri="{FF2B5EF4-FFF2-40B4-BE49-F238E27FC236}">
                <a16:creationId xmlns:a16="http://schemas.microsoft.com/office/drawing/2014/main" id="{B86504D4-CF30-47A2-B7EA-6E859AD6E2B6}"/>
              </a:ext>
            </a:extLst>
          </p:cNvPr>
          <p:cNvSpPr>
            <a:spLocks noGrp="1"/>
          </p:cNvSpPr>
          <p:nvPr>
            <p:ph idx="1"/>
          </p:nvPr>
        </p:nvSpPr>
        <p:spPr>
          <a:xfrm>
            <a:off x="894968" y="2654548"/>
            <a:ext cx="7133416" cy="3365252"/>
          </a:xfrm>
          <a:solidFill>
            <a:schemeClr val="tx1">
              <a:lumMod val="75000"/>
              <a:lumOff val="25000"/>
              <a:alpha val="65000"/>
            </a:schemeClr>
          </a:solidFill>
        </p:spPr>
        <p:txBody>
          <a:bodyPr lIns="182880" tIns="182880" rIns="182880">
            <a:noAutofit/>
          </a:bodyPr>
          <a:lstStyle/>
          <a:p>
            <a:pPr marL="0" lvl="0" indent="0" defTabSz="457200" eaLnBrk="0" fontAlgn="base" hangingPunct="0">
              <a:lnSpc>
                <a:spcPct val="100000"/>
              </a:lnSpc>
              <a:spcBef>
                <a:spcPct val="0"/>
              </a:spcBef>
              <a:spcAft>
                <a:spcPct val="0"/>
              </a:spcAft>
              <a:buNone/>
              <a:defRPr/>
            </a:pPr>
            <a:r>
              <a:rPr lang="en-GB" sz="1800" dirty="0">
                <a:solidFill>
                  <a:schemeClr val="bg1"/>
                </a:solidFill>
              </a:rPr>
              <a:t>#1: </a:t>
            </a:r>
            <a:r>
              <a:rPr lang="en-US" sz="1800" dirty="0">
                <a:solidFill>
                  <a:schemeClr val="bg1"/>
                </a:solidFill>
                <a:ea typeface="ＭＳ Ｐゴシック" charset="0"/>
                <a:cs typeface="ＭＳ Ｐゴシック" charset="0"/>
                <a:sym typeface="Avenir Roman" charset="0"/>
              </a:rPr>
              <a:t>Learn the distinguishing features of the </a:t>
            </a:r>
            <a:r>
              <a:rPr lang="en-US" sz="1800" dirty="0">
                <a:solidFill>
                  <a:schemeClr val="bg1"/>
                </a:solidFill>
              </a:rPr>
              <a:t>various categories of living walls systems</a:t>
            </a:r>
          </a:p>
          <a:p>
            <a:pPr marL="0" indent="0">
              <a:lnSpc>
                <a:spcPct val="100000"/>
              </a:lnSpc>
              <a:buNone/>
            </a:pPr>
            <a:r>
              <a:rPr lang="en-GB" sz="1800" dirty="0">
                <a:solidFill>
                  <a:schemeClr val="bg1"/>
                </a:solidFill>
              </a:rPr>
              <a:t>#2: </a:t>
            </a:r>
            <a:r>
              <a:rPr lang="en-US" sz="1800" dirty="0">
                <a:solidFill>
                  <a:schemeClr val="bg1"/>
                </a:solidFill>
                <a:ea typeface="ＭＳ Ｐゴシック" charset="0"/>
                <a:cs typeface="ＭＳ Ｐゴシック" charset="0"/>
                <a:sym typeface="Avenir Roman" charset="0"/>
              </a:rPr>
              <a:t>Understand </a:t>
            </a:r>
            <a:r>
              <a:rPr lang="en-US" sz="1800" dirty="0">
                <a:solidFill>
                  <a:schemeClr val="bg1"/>
                </a:solidFill>
              </a:rPr>
              <a:t>design considerations including architectural, structural, mechanical, electrical, plumbing, lighting and horticultural. </a:t>
            </a:r>
          </a:p>
          <a:p>
            <a:pPr marL="0" lvl="0" indent="0" defTabSz="457200" fontAlgn="base" hangingPunct="0">
              <a:lnSpc>
                <a:spcPct val="100000"/>
              </a:lnSpc>
              <a:spcBef>
                <a:spcPct val="0"/>
              </a:spcBef>
              <a:spcAft>
                <a:spcPct val="0"/>
              </a:spcAft>
              <a:buNone/>
              <a:defRPr/>
            </a:pPr>
            <a:endParaRPr lang="en-GB" sz="1800" dirty="0">
              <a:solidFill>
                <a:schemeClr val="bg1"/>
              </a:solidFill>
            </a:endParaRPr>
          </a:p>
          <a:p>
            <a:pPr marL="0" lvl="0" indent="0" defTabSz="457200" fontAlgn="base" hangingPunct="0">
              <a:lnSpc>
                <a:spcPct val="100000"/>
              </a:lnSpc>
              <a:spcBef>
                <a:spcPct val="0"/>
              </a:spcBef>
              <a:spcAft>
                <a:spcPct val="0"/>
              </a:spcAft>
              <a:buNone/>
              <a:defRPr/>
            </a:pPr>
            <a:r>
              <a:rPr lang="en-GB" sz="1800" dirty="0">
                <a:solidFill>
                  <a:schemeClr val="bg1"/>
                </a:solidFill>
              </a:rPr>
              <a:t>#3: </a:t>
            </a:r>
            <a:r>
              <a:rPr lang="en-US" sz="1800" dirty="0">
                <a:solidFill>
                  <a:schemeClr val="bg1"/>
                </a:solidFill>
                <a:ea typeface="ＭＳ Ｐゴシック" charset="0"/>
                <a:cs typeface="ＭＳ Ｐゴシック" charset="0"/>
                <a:sym typeface="Avenir Roman" charset="0"/>
              </a:rPr>
              <a:t>Learn the benefits of living wall systems on human wellbeing and productivity. </a:t>
            </a:r>
          </a:p>
          <a:p>
            <a:pPr marL="0" indent="0">
              <a:lnSpc>
                <a:spcPct val="100000"/>
              </a:lnSpc>
              <a:buNone/>
            </a:pPr>
            <a:r>
              <a:rPr lang="en-GB" sz="1800" dirty="0">
                <a:solidFill>
                  <a:schemeClr val="bg1"/>
                </a:solidFill>
              </a:rPr>
              <a:t>#4: </a:t>
            </a:r>
            <a:r>
              <a:rPr lang="en-US" sz="1800" dirty="0">
                <a:solidFill>
                  <a:schemeClr val="bg1"/>
                </a:solidFill>
                <a:ea typeface="ＭＳ Ｐゴシック" charset="0"/>
                <a:cs typeface="ＭＳ Ｐゴシック" charset="0"/>
                <a:sym typeface="Avenir Roman" charset="0"/>
              </a:rPr>
              <a:t>Comprehend the best practices and approximate costs of the presented case studies. </a:t>
            </a:r>
            <a:endParaRPr lang="en-GB" sz="1800" dirty="0">
              <a:solidFill>
                <a:schemeClr val="bg1"/>
              </a:solidFill>
            </a:endParaRPr>
          </a:p>
        </p:txBody>
      </p:sp>
    </p:spTree>
    <p:extLst>
      <p:ext uri="{BB962C8B-B14F-4D97-AF65-F5344CB8AC3E}">
        <p14:creationId xmlns:p14="http://schemas.microsoft.com/office/powerpoint/2010/main" val="303943523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963053-0585-4978-BC94-84DE73D60121}"/>
              </a:ext>
            </a:extLst>
          </p:cNvPr>
          <p:cNvSpPr/>
          <p:nvPr/>
        </p:nvSpPr>
        <p:spPr>
          <a:xfrm>
            <a:off x="0" y="-39130"/>
            <a:ext cx="6248400" cy="6897129"/>
          </a:xfrm>
          <a:prstGeom prst="rect">
            <a:avLst/>
          </a:prstGeom>
          <a:solidFill>
            <a:schemeClr val="tx1">
              <a:lumMod val="75000"/>
              <a:lumOff val="25000"/>
              <a:alpha val="9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2940508-F0AB-435E-9FE3-5C0F304D9202}"/>
              </a:ext>
            </a:extLst>
          </p:cNvPr>
          <p:cNvSpPr>
            <a:spLocks noGrp="1"/>
          </p:cNvSpPr>
          <p:nvPr>
            <p:ph type="title"/>
          </p:nvPr>
        </p:nvSpPr>
        <p:spPr bwMode="auto">
          <a:xfrm>
            <a:off x="647700" y="381000"/>
            <a:ext cx="4305300" cy="1981000"/>
          </a:xfrm>
          <a:noFill/>
          <a:ln>
            <a:miter lim="800000"/>
            <a:headEnd/>
            <a:tailEnd/>
          </a:ln>
        </p:spPr>
        <p:txBody>
          <a:bodyPr vert="horz" wrap="square" lIns="91440" tIns="45720" rIns="91440" bIns="45720" numCol="1" anchor="t" anchorCtr="0" compatLnSpc="1">
            <a:prstTxWarp prst="textNoShape">
              <a:avLst/>
            </a:prstTxWarp>
            <a:noAutofit/>
          </a:bodyPr>
          <a:lstStyle/>
          <a:p>
            <a:r>
              <a:rPr lang="en-US" dirty="0">
                <a:solidFill>
                  <a:srgbClr val="FFFFFF"/>
                </a:solidFill>
                <a:latin typeface="+mn-lt"/>
                <a:cs typeface="Arial" panose="020B0604020202020204" pitchFamily="34" charset="0"/>
              </a:rPr>
              <a:t>Interior Maintenance</a:t>
            </a:r>
            <a:br>
              <a:rPr lang="en-US" dirty="0">
                <a:solidFill>
                  <a:srgbClr val="FFFFFF"/>
                </a:solidFill>
                <a:latin typeface="+mn-lt"/>
                <a:cs typeface="Arial" panose="020B0604020202020204" pitchFamily="34" charset="0"/>
              </a:rPr>
            </a:br>
            <a:r>
              <a:rPr lang="en-US" dirty="0">
                <a:solidFill>
                  <a:srgbClr val="FFFFFF"/>
                </a:solidFill>
                <a:latin typeface="+mn-lt"/>
                <a:cs typeface="Arial" panose="020B0604020202020204" pitchFamily="34" charset="0"/>
              </a:rPr>
              <a:t>Estimates</a:t>
            </a:r>
          </a:p>
        </p:txBody>
      </p:sp>
      <p:sp>
        <p:nvSpPr>
          <p:cNvPr id="10" name="TextBox 9">
            <a:extLst>
              <a:ext uri="{FF2B5EF4-FFF2-40B4-BE49-F238E27FC236}">
                <a16:creationId xmlns:a16="http://schemas.microsoft.com/office/drawing/2014/main" id="{D31EAC57-2844-4B35-8B28-25BF423B3802}"/>
              </a:ext>
            </a:extLst>
          </p:cNvPr>
          <p:cNvSpPr txBox="1"/>
          <p:nvPr/>
        </p:nvSpPr>
        <p:spPr>
          <a:xfrm>
            <a:off x="613901" y="2549366"/>
            <a:ext cx="4014788" cy="2708434"/>
          </a:xfrm>
          <a:prstGeom prst="rect">
            <a:avLst/>
          </a:prstGeom>
          <a:noFill/>
        </p:spPr>
        <p:txBody>
          <a:bodyPr wrap="square" rtlCol="0">
            <a:spAutoFit/>
          </a:bodyPr>
          <a:lstStyle/>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Minimum service per month $150; depends upon the system, size, location, plant pattern   </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$3 to $6, per </a:t>
            </a:r>
            <a:r>
              <a:rPr lang="en-US" sz="2000" dirty="0" err="1">
                <a:solidFill>
                  <a:schemeClr val="bg1"/>
                </a:solidFill>
                <a:latin typeface="+mn-lt"/>
              </a:rPr>
              <a:t>sq</a:t>
            </a:r>
            <a:r>
              <a:rPr lang="en-US" sz="2000" dirty="0">
                <a:solidFill>
                  <a:schemeClr val="bg1"/>
                </a:solidFill>
                <a:latin typeface="+mn-lt"/>
              </a:rPr>
              <a:t> ft, per month</a:t>
            </a:r>
          </a:p>
          <a:p>
            <a:pPr marL="342900" indent="-342900">
              <a:spcAft>
                <a:spcPts val="1800"/>
              </a:spcAft>
              <a:buClr>
                <a:schemeClr val="bg1"/>
              </a:buClr>
              <a:buFont typeface="Arial" panose="020B0604020202020204" pitchFamily="34" charset="0"/>
              <a:buChar char="•"/>
            </a:pPr>
            <a:r>
              <a:rPr lang="en-US" sz="2000" dirty="0">
                <a:solidFill>
                  <a:schemeClr val="bg1"/>
                </a:solidFill>
                <a:latin typeface="+mn-lt"/>
              </a:rPr>
              <a:t>Or calculated by installation contract amount; 10% to 15% of selling price, per month</a:t>
            </a:r>
          </a:p>
        </p:txBody>
      </p:sp>
      <p:pic>
        <p:nvPicPr>
          <p:cNvPr id="7" name="Picture 6">
            <a:extLst>
              <a:ext uri="{FF2B5EF4-FFF2-40B4-BE49-F238E27FC236}">
                <a16:creationId xmlns:a16="http://schemas.microsoft.com/office/drawing/2014/main" id="{DD88190E-FA3B-4DB5-B8BB-23DAEAAA1546}"/>
              </a:ext>
            </a:extLst>
          </p:cNvPr>
          <p:cNvPicPr>
            <a:picLocks noChangeAspect="1"/>
          </p:cNvPicPr>
          <p:nvPr/>
        </p:nvPicPr>
        <p:blipFill rotWithShape="1">
          <a:blip r:embed="rId3"/>
          <a:srcRect t="18664" r="7842" b="12347"/>
          <a:stretch/>
        </p:blipFill>
        <p:spPr>
          <a:xfrm>
            <a:off x="5281920" y="-39130"/>
            <a:ext cx="6910080" cy="6897130"/>
          </a:xfrm>
          <a:prstGeom prst="rect">
            <a:avLst/>
          </a:prstGeom>
        </p:spPr>
      </p:pic>
      <p:sp>
        <p:nvSpPr>
          <p:cNvPr id="2" name="Rectangle 1">
            <a:extLst>
              <a:ext uri="{FF2B5EF4-FFF2-40B4-BE49-F238E27FC236}">
                <a16:creationId xmlns:a16="http://schemas.microsoft.com/office/drawing/2014/main" id="{B90E1FD2-2E76-4F23-AEE2-B8FD36793DA4}"/>
              </a:ext>
            </a:extLst>
          </p:cNvPr>
          <p:cNvSpPr/>
          <p:nvPr/>
        </p:nvSpPr>
        <p:spPr>
          <a:xfrm>
            <a:off x="2438400" y="6307676"/>
            <a:ext cx="3355551" cy="461665"/>
          </a:xfrm>
          <a:prstGeom prst="rect">
            <a:avLst/>
          </a:prstGeom>
        </p:spPr>
        <p:txBody>
          <a:bodyPr wrap="square">
            <a:spAutoFit/>
          </a:bodyPr>
          <a:lstStyle/>
          <a:p>
            <a:r>
              <a:rPr lang="en-US" dirty="0">
                <a:solidFill>
                  <a:schemeClr val="bg1"/>
                </a:solidFill>
              </a:rPr>
              <a:t>Photo: </a:t>
            </a:r>
            <a:r>
              <a:rPr lang="en-US" dirty="0" err="1">
                <a:solidFill>
                  <a:schemeClr val="bg1"/>
                </a:solidFill>
              </a:rPr>
              <a:t>Ambius</a:t>
            </a:r>
            <a:r>
              <a:rPr lang="en-US" dirty="0">
                <a:solidFill>
                  <a:schemeClr val="bg1"/>
                </a:solidFill>
              </a:rPr>
              <a:t> at George Washington University. System is </a:t>
            </a:r>
            <a:r>
              <a:rPr lang="en-US" dirty="0" err="1">
                <a:solidFill>
                  <a:schemeClr val="bg1"/>
                </a:solidFill>
              </a:rPr>
              <a:t>SageGreenLife</a:t>
            </a:r>
            <a:r>
              <a:rPr lang="en-US" dirty="0">
                <a:solidFill>
                  <a:schemeClr val="bg1"/>
                </a:solidFill>
              </a:rPr>
              <a:t>. </a:t>
            </a:r>
          </a:p>
        </p:txBody>
      </p:sp>
    </p:spTree>
    <p:extLst>
      <p:ext uri="{BB962C8B-B14F-4D97-AF65-F5344CB8AC3E}">
        <p14:creationId xmlns:p14="http://schemas.microsoft.com/office/powerpoint/2010/main" val="2052600301"/>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AutoShape 2" descr="image26"/>
          <p:cNvSpPr>
            <a:spLocks/>
          </p:cNvSpPr>
          <p:nvPr/>
        </p:nvSpPr>
        <p:spPr bwMode="auto">
          <a:xfrm>
            <a:off x="0" y="-76200"/>
            <a:ext cx="12192000" cy="7315200"/>
          </a:xfrm>
          <a:custGeom>
            <a:avLst/>
            <a:gdLst>
              <a:gd name="T0" fmla="*/ 716262007 w 21600"/>
              <a:gd name="T1" fmla="*/ 1088707424 h 21600"/>
              <a:gd name="T2" fmla="*/ 716262007 w 21600"/>
              <a:gd name="T3" fmla="*/ 1088707424 h 21600"/>
              <a:gd name="T4" fmla="*/ 716262007 w 21600"/>
              <a:gd name="T5" fmla="*/ 1088707424 h 21600"/>
              <a:gd name="T6" fmla="*/ 716262007 w 21600"/>
              <a:gd name="T7" fmla="*/ 108870742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blipFill dpi="0" rotWithShape="0">
            <a:blip r:embed="rId3"/>
            <a:srcRect/>
            <a:stretch>
              <a:fillRect/>
            </a:stretch>
          </a:blipFill>
          <a:ln w="12700">
            <a:noFill/>
            <a:miter lim="0"/>
            <a:headEnd/>
            <a:tailEnd/>
          </a:ln>
        </p:spPr>
        <p:txBody>
          <a:bodyPr lIns="0" tIns="0" rIns="0" bIns="0"/>
          <a:lstStyle/>
          <a:p>
            <a:endParaRPr lang="en-US"/>
          </a:p>
        </p:txBody>
      </p:sp>
      <p:sp>
        <p:nvSpPr>
          <p:cNvPr id="35844" name="AutoShape 3"/>
          <p:cNvSpPr>
            <a:spLocks/>
          </p:cNvSpPr>
          <p:nvPr/>
        </p:nvSpPr>
        <p:spPr bwMode="auto">
          <a:xfrm>
            <a:off x="1981201" y="1447800"/>
            <a:ext cx="3006725" cy="2159000"/>
          </a:xfrm>
          <a:custGeom>
            <a:avLst/>
            <a:gdLst>
              <a:gd name="T0" fmla="*/ 209268472 w 21600"/>
              <a:gd name="T1" fmla="*/ 107900034 h 21600"/>
              <a:gd name="T2" fmla="*/ 209268472 w 21600"/>
              <a:gd name="T3" fmla="*/ 107900034 h 21600"/>
              <a:gd name="T4" fmla="*/ 209268472 w 21600"/>
              <a:gd name="T5" fmla="*/ 107900034 h 21600"/>
              <a:gd name="T6" fmla="*/ 209268472 w 21600"/>
              <a:gd name="T7" fmla="*/ 10790003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w="12700">
            <a:noFill/>
            <a:miter lim="0"/>
            <a:headEnd/>
            <a:tailEnd/>
          </a:ln>
        </p:spPr>
        <p:txBody>
          <a:bodyPr lIns="50800" tIns="50800" rIns="50800" bIns="50800"/>
          <a:lstStyle/>
          <a:p>
            <a:endParaRPr lang="en-US"/>
          </a:p>
        </p:txBody>
      </p:sp>
      <p:sp>
        <p:nvSpPr>
          <p:cNvPr id="35845" name="AutoShape 4"/>
          <p:cNvSpPr>
            <a:spLocks/>
          </p:cNvSpPr>
          <p:nvPr/>
        </p:nvSpPr>
        <p:spPr bwMode="auto">
          <a:xfrm rot="-5400000">
            <a:off x="10205245" y="4501356"/>
            <a:ext cx="3427413" cy="215900"/>
          </a:xfrm>
          <a:custGeom>
            <a:avLst/>
            <a:gdLst>
              <a:gd name="T0" fmla="*/ 1713706 w 21600"/>
              <a:gd name="T1" fmla="*/ 107950 h 21600"/>
              <a:gd name="T2" fmla="*/ 1713706 w 21600"/>
              <a:gd name="T3" fmla="*/ 107950 h 21600"/>
              <a:gd name="T4" fmla="*/ 1713706 w 21600"/>
              <a:gd name="T5" fmla="*/ 107950 h 21600"/>
              <a:gd name="T6" fmla="*/ 1713706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800" dirty="0">
                <a:solidFill>
                  <a:srgbClr val="FFFFFF"/>
                </a:solidFill>
                <a:latin typeface="Arial" pitchFamily="34" charset="0"/>
                <a:cs typeface="Arial" pitchFamily="34" charset="0"/>
                <a:sym typeface="Arial" pitchFamily="34" charset="0"/>
              </a:rPr>
              <a:t>Photo Courtesy:  Green over Grey</a:t>
            </a:r>
            <a:endParaRPr lang="en-US" dirty="0"/>
          </a:p>
        </p:txBody>
      </p:sp>
      <p:sp>
        <p:nvSpPr>
          <p:cNvPr id="35846" name="AutoShape 5"/>
          <p:cNvSpPr>
            <a:spLocks/>
          </p:cNvSpPr>
          <p:nvPr/>
        </p:nvSpPr>
        <p:spPr bwMode="auto">
          <a:xfrm>
            <a:off x="9677400" y="6443664"/>
            <a:ext cx="990600" cy="249237"/>
          </a:xfrm>
          <a:custGeom>
            <a:avLst/>
            <a:gdLst>
              <a:gd name="T0" fmla="*/ 495300 w 21600"/>
              <a:gd name="T1" fmla="*/ 124619 h 21600"/>
              <a:gd name="T2" fmla="*/ 495300 w 21600"/>
              <a:gd name="T3" fmla="*/ 124619 h 21600"/>
              <a:gd name="T4" fmla="*/ 495300 w 21600"/>
              <a:gd name="T5" fmla="*/ 124619 h 21600"/>
              <a:gd name="T6" fmla="*/ 495300 w 21600"/>
              <a:gd name="T7" fmla="*/ 1246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nchor="ctr"/>
          <a:lstStyle/>
          <a:p>
            <a:pPr algn="r" defTabSz="914400"/>
            <a:endParaRPr lang="en-US" dirty="0"/>
          </a:p>
        </p:txBody>
      </p:sp>
      <p:sp>
        <p:nvSpPr>
          <p:cNvPr id="7" name="Title 1">
            <a:extLst>
              <a:ext uri="{FF2B5EF4-FFF2-40B4-BE49-F238E27FC236}">
                <a16:creationId xmlns:a16="http://schemas.microsoft.com/office/drawing/2014/main" id="{C5A7AA37-A085-477A-ADCF-51E7270BE94E}"/>
              </a:ext>
            </a:extLst>
          </p:cNvPr>
          <p:cNvSpPr>
            <a:spLocks noGrp="1"/>
          </p:cNvSpPr>
          <p:nvPr>
            <p:ph type="title"/>
          </p:nvPr>
        </p:nvSpPr>
        <p:spPr>
          <a:xfrm>
            <a:off x="685800" y="457200"/>
            <a:ext cx="4876800" cy="1219200"/>
          </a:xfrm>
          <a:solidFill>
            <a:schemeClr val="tx1">
              <a:alpha val="60000"/>
            </a:schemeClr>
          </a:solidFill>
        </p:spPr>
        <p:txBody>
          <a:bodyPr vert="horz" lIns="182880" tIns="91440">
            <a:normAutofit/>
          </a:bodyPr>
          <a:lstStyle/>
          <a:p>
            <a:r>
              <a:rPr lang="en-GB" sz="4800" dirty="0">
                <a:solidFill>
                  <a:schemeClr val="bg1"/>
                </a:solidFill>
                <a:latin typeface="Calibri Light" panose="020F0302020204030204" pitchFamily="34" charset="0"/>
                <a:cs typeface="Calibri Light" panose="020F0302020204030204" pitchFamily="34" charset="0"/>
              </a:rPr>
              <a:t>  Case Studies</a:t>
            </a:r>
          </a:p>
        </p:txBody>
      </p:sp>
    </p:spTree>
    <p:extLst>
      <p:ext uri="{BB962C8B-B14F-4D97-AF65-F5344CB8AC3E}">
        <p14:creationId xmlns:p14="http://schemas.microsoft.com/office/powerpoint/2010/main" val="322723244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image37">
            <a:extLst>
              <a:ext uri="{FF2B5EF4-FFF2-40B4-BE49-F238E27FC236}">
                <a16:creationId xmlns:a16="http://schemas.microsoft.com/office/drawing/2014/main" id="{955933AA-CC53-4607-95C1-A41C0550554B}"/>
              </a:ext>
            </a:extLst>
          </p:cNvPr>
          <p:cNvPicPr>
            <a:picLocks noChangeAspect="1"/>
          </p:cNvPicPr>
          <p:nvPr/>
        </p:nvPicPr>
        <p:blipFill rotWithShape="1">
          <a:blip r:embed="rId3"/>
          <a:srcRect l="165" r="-511"/>
          <a:stretch/>
        </p:blipFill>
        <p:spPr bwMode="auto">
          <a:xfrm>
            <a:off x="0" y="-76200"/>
            <a:ext cx="12268200" cy="777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4FAB73BC-B049-4115-A692-8D63A059BFB8}" type="slidenum">
              <a:rPr lang="en-US" smtClean="0"/>
              <a:pPr/>
              <a:t>42</a:t>
            </a:fld>
            <a:endParaRPr lang="en-US" dirty="0"/>
          </a:p>
        </p:txBody>
      </p:sp>
      <p:sp>
        <p:nvSpPr>
          <p:cNvPr id="6" name="Content Placeholder 2">
            <a:extLst>
              <a:ext uri="{FF2B5EF4-FFF2-40B4-BE49-F238E27FC236}">
                <a16:creationId xmlns:a16="http://schemas.microsoft.com/office/drawing/2014/main" id="{486D638B-881D-46C9-9802-408AA15A330A}"/>
              </a:ext>
            </a:extLst>
          </p:cNvPr>
          <p:cNvSpPr txBox="1">
            <a:spLocks/>
          </p:cNvSpPr>
          <p:nvPr/>
        </p:nvSpPr>
        <p:spPr>
          <a:xfrm>
            <a:off x="6096000" y="4343400"/>
            <a:ext cx="6115050" cy="2727100"/>
          </a:xfrm>
          <a:prstGeom prst="rect">
            <a:avLst/>
          </a:prstGeom>
          <a:solidFill>
            <a:schemeClr val="tx1">
              <a:lumMod val="75000"/>
              <a:lumOff val="25000"/>
              <a:alpha val="75000"/>
            </a:schemeClr>
          </a:solidFill>
        </p:spPr>
        <p:txBody>
          <a:bodyPr vert="horz" lIns="182880" tIns="182880" rIns="182880" bIns="182880" rtlCol="0">
            <a:noAutofit/>
          </a:bodyPr>
          <a:lstStyle/>
          <a:p>
            <a:r>
              <a:rPr lang="en-US" altLang="en-US" sz="1300" b="1" dirty="0">
                <a:solidFill>
                  <a:schemeClr val="bg1"/>
                </a:solidFill>
                <a:latin typeface="Calibri" pitchFamily="34" charset="0"/>
              </a:rPr>
              <a:t>Installed: </a:t>
            </a:r>
            <a:r>
              <a:rPr lang="en-US" altLang="en-US" sz="1300" dirty="0">
                <a:solidFill>
                  <a:schemeClr val="bg1"/>
                </a:solidFill>
                <a:latin typeface="Calibri" pitchFamily="34" charset="0"/>
              </a:rPr>
              <a:t>2013</a:t>
            </a:r>
          </a:p>
          <a:p>
            <a:r>
              <a:rPr lang="en-US" altLang="en-US" sz="1300" b="1" dirty="0">
                <a:solidFill>
                  <a:schemeClr val="bg1"/>
                </a:solidFill>
                <a:latin typeface="Calibri" pitchFamily="34" charset="0"/>
              </a:rPr>
              <a:t>Design: </a:t>
            </a:r>
            <a:r>
              <a:rPr lang="en-US" altLang="en-US" sz="1300" dirty="0">
                <a:solidFill>
                  <a:schemeClr val="bg1"/>
                </a:solidFill>
                <a:latin typeface="Calibri" pitchFamily="34" charset="0"/>
              </a:rPr>
              <a:t>Mission Landscape Architecture</a:t>
            </a:r>
          </a:p>
          <a:p>
            <a:r>
              <a:rPr lang="en-US" altLang="en-US" sz="1300" b="1" dirty="0">
                <a:solidFill>
                  <a:schemeClr val="bg1"/>
                </a:solidFill>
                <a:latin typeface="Calibri" pitchFamily="34" charset="0"/>
              </a:rPr>
              <a:t>Installation: </a:t>
            </a:r>
            <a:r>
              <a:rPr lang="en-US" altLang="en-US" sz="1300" dirty="0" err="1">
                <a:solidFill>
                  <a:schemeClr val="bg1"/>
                </a:solidFill>
                <a:latin typeface="Calibri" pitchFamily="34" charset="0"/>
              </a:rPr>
              <a:t>Greenscaped</a:t>
            </a:r>
            <a:r>
              <a:rPr lang="en-US" altLang="en-US" sz="1300" dirty="0">
                <a:solidFill>
                  <a:schemeClr val="bg1"/>
                </a:solidFill>
                <a:latin typeface="Calibri" pitchFamily="34" charset="0"/>
              </a:rPr>
              <a:t> Buildings</a:t>
            </a:r>
          </a:p>
          <a:p>
            <a:r>
              <a:rPr lang="en-US" altLang="en-US" sz="1300" b="1" dirty="0">
                <a:solidFill>
                  <a:schemeClr val="bg1"/>
                </a:solidFill>
                <a:latin typeface="Calibri" pitchFamily="34" charset="0"/>
              </a:rPr>
              <a:t>Product: </a:t>
            </a:r>
            <a:r>
              <a:rPr lang="en-US" altLang="en-US" sz="1300" dirty="0">
                <a:solidFill>
                  <a:schemeClr val="bg1"/>
                </a:solidFill>
                <a:latin typeface="Calibri" pitchFamily="34" charset="0"/>
              </a:rPr>
              <a:t>250 VGM recycled plastic modules on SS rails, mounted on </a:t>
            </a:r>
            <a:r>
              <a:rPr lang="en-US" altLang="en-US" sz="1300" dirty="0" err="1">
                <a:solidFill>
                  <a:schemeClr val="bg1"/>
                </a:solidFill>
                <a:latin typeface="Calibri" pitchFamily="34" charset="0"/>
              </a:rPr>
              <a:t>unistrut</a:t>
            </a:r>
            <a:endParaRPr lang="en-US" altLang="en-US" sz="1300" dirty="0">
              <a:solidFill>
                <a:schemeClr val="bg1"/>
              </a:solidFill>
              <a:latin typeface="Calibri" pitchFamily="34" charset="0"/>
            </a:endParaRPr>
          </a:p>
          <a:p>
            <a:r>
              <a:rPr lang="en-US" altLang="en-US" sz="1300" b="1" dirty="0">
                <a:solidFill>
                  <a:schemeClr val="bg1"/>
                </a:solidFill>
                <a:latin typeface="Calibri" pitchFamily="34" charset="0"/>
              </a:rPr>
              <a:t>Size: </a:t>
            </a:r>
            <a:r>
              <a:rPr lang="en-US" altLang="en-US" sz="1300" dirty="0">
                <a:solidFill>
                  <a:schemeClr val="bg1"/>
                </a:solidFill>
                <a:latin typeface="Calibri" pitchFamily="34" charset="0"/>
              </a:rPr>
              <a:t>800 sf</a:t>
            </a:r>
          </a:p>
          <a:p>
            <a:r>
              <a:rPr lang="en-US" altLang="en-US" sz="1300" b="1" dirty="0">
                <a:solidFill>
                  <a:schemeClr val="bg1"/>
                </a:solidFill>
                <a:latin typeface="Calibri" pitchFamily="34" charset="0"/>
              </a:rPr>
              <a:t>Utilities: </a:t>
            </a:r>
            <a:r>
              <a:rPr lang="en-US" altLang="en-US" sz="1300" dirty="0">
                <a:solidFill>
                  <a:schemeClr val="bg1"/>
                </a:solidFill>
                <a:latin typeface="Calibri" pitchFamily="34" charset="0"/>
              </a:rPr>
              <a:t>irrigation equipment off to side, French drain behind hedge below</a:t>
            </a:r>
          </a:p>
          <a:p>
            <a:r>
              <a:rPr lang="en-US" altLang="en-US" sz="1300" b="1" dirty="0">
                <a:solidFill>
                  <a:schemeClr val="bg1"/>
                </a:solidFill>
                <a:latin typeface="Calibri" pitchFamily="34" charset="0"/>
              </a:rPr>
              <a:t>Pre-Planted:</a:t>
            </a:r>
            <a:r>
              <a:rPr lang="en-US" altLang="en-US" sz="1300" dirty="0">
                <a:solidFill>
                  <a:schemeClr val="bg1"/>
                </a:solidFill>
                <a:latin typeface="Calibri" pitchFamily="34" charset="0"/>
              </a:rPr>
              <a:t> in nursery, approx. 3 months prior</a:t>
            </a:r>
          </a:p>
          <a:p>
            <a:r>
              <a:rPr lang="en-US" altLang="en-US" sz="1300" b="1" dirty="0">
                <a:solidFill>
                  <a:schemeClr val="bg1"/>
                </a:solidFill>
                <a:latin typeface="Calibri" pitchFamily="34" charset="0"/>
              </a:rPr>
              <a:t>Plants: </a:t>
            </a:r>
            <a:r>
              <a:rPr lang="en-US" altLang="en-US" sz="1300" dirty="0" err="1">
                <a:solidFill>
                  <a:schemeClr val="bg1"/>
                </a:solidFill>
                <a:latin typeface="Calibri" pitchFamily="34" charset="0"/>
              </a:rPr>
              <a:t>Chlorophytum</a:t>
            </a:r>
            <a:r>
              <a:rPr lang="en-US" altLang="en-US" sz="1300" dirty="0">
                <a:solidFill>
                  <a:schemeClr val="bg1"/>
                </a:solidFill>
                <a:latin typeface="Calibri" pitchFamily="34" charset="0"/>
              </a:rPr>
              <a:t> </a:t>
            </a:r>
            <a:r>
              <a:rPr lang="en-US" altLang="en-US" sz="1300" dirty="0" err="1">
                <a:solidFill>
                  <a:schemeClr val="bg1"/>
                </a:solidFill>
                <a:latin typeface="Calibri" pitchFamily="34" charset="0"/>
              </a:rPr>
              <a:t>comosum</a:t>
            </a:r>
            <a:r>
              <a:rPr lang="en-US" altLang="en-US" sz="1300" dirty="0">
                <a:solidFill>
                  <a:schemeClr val="bg1"/>
                </a:solidFill>
                <a:latin typeface="Calibri" pitchFamily="34" charset="0"/>
              </a:rPr>
              <a:t>, </a:t>
            </a:r>
            <a:r>
              <a:rPr lang="en-US" altLang="en-US" sz="1300" dirty="0" err="1">
                <a:solidFill>
                  <a:schemeClr val="bg1"/>
                </a:solidFill>
                <a:latin typeface="Calibri" pitchFamily="34" charset="0"/>
              </a:rPr>
              <a:t>Lysimachia</a:t>
            </a:r>
            <a:r>
              <a:rPr lang="en-US" altLang="en-US" sz="1300" dirty="0">
                <a:solidFill>
                  <a:schemeClr val="bg1"/>
                </a:solidFill>
                <a:latin typeface="Calibri" pitchFamily="34" charset="0"/>
              </a:rPr>
              <a:t> </a:t>
            </a:r>
            <a:r>
              <a:rPr lang="en-US" altLang="en-US" sz="1300" dirty="0" err="1">
                <a:solidFill>
                  <a:schemeClr val="bg1"/>
                </a:solidFill>
                <a:latin typeface="Calibri" pitchFamily="34" charset="0"/>
              </a:rPr>
              <a:t>nummularia</a:t>
            </a:r>
            <a:r>
              <a:rPr lang="en-US" altLang="en-US" sz="1300" dirty="0">
                <a:solidFill>
                  <a:schemeClr val="bg1"/>
                </a:solidFill>
                <a:latin typeface="Calibri" pitchFamily="34" charset="0"/>
              </a:rPr>
              <a:t>, Ophiopogon japonicus '</a:t>
            </a:r>
            <a:r>
              <a:rPr lang="en-US" altLang="en-US" sz="1300" dirty="0" err="1">
                <a:solidFill>
                  <a:schemeClr val="bg1"/>
                </a:solidFill>
                <a:latin typeface="Calibri" pitchFamily="34" charset="0"/>
              </a:rPr>
              <a:t>Nanus</a:t>
            </a:r>
            <a:r>
              <a:rPr lang="en-US" altLang="en-US" sz="1300" dirty="0">
                <a:solidFill>
                  <a:schemeClr val="bg1"/>
                </a:solidFill>
                <a:latin typeface="Calibri" pitchFamily="34" charset="0"/>
              </a:rPr>
              <a:t>‘, Ajuga </a:t>
            </a:r>
            <a:r>
              <a:rPr lang="en-US" altLang="en-US" sz="1300" dirty="0" err="1">
                <a:solidFill>
                  <a:schemeClr val="bg1"/>
                </a:solidFill>
                <a:latin typeface="Calibri" pitchFamily="34" charset="0"/>
              </a:rPr>
              <a:t>reptans</a:t>
            </a:r>
            <a:r>
              <a:rPr lang="en-US" altLang="en-US" sz="1300" dirty="0">
                <a:solidFill>
                  <a:schemeClr val="bg1"/>
                </a:solidFill>
                <a:latin typeface="Calibri" pitchFamily="34" charset="0"/>
              </a:rPr>
              <a:t>, Pteris sp., Heuchera sp.</a:t>
            </a:r>
          </a:p>
          <a:p>
            <a:r>
              <a:rPr lang="en-US" altLang="en-US" sz="1300" b="1" dirty="0">
                <a:solidFill>
                  <a:schemeClr val="bg1"/>
                </a:solidFill>
                <a:latin typeface="Calibri" pitchFamily="34" charset="0"/>
              </a:rPr>
              <a:t>Construction cost:  </a:t>
            </a:r>
            <a:r>
              <a:rPr lang="en-US" altLang="en-US" sz="1300" dirty="0">
                <a:solidFill>
                  <a:schemeClr val="bg1"/>
                </a:solidFill>
                <a:latin typeface="Calibri" pitchFamily="34" charset="0"/>
              </a:rPr>
              <a:t>$ 125,000 (</a:t>
            </a:r>
            <a:r>
              <a:rPr lang="en-US" altLang="en-US" sz="1300" dirty="0" err="1">
                <a:solidFill>
                  <a:schemeClr val="bg1"/>
                </a:solidFill>
                <a:latin typeface="Calibri" pitchFamily="34" charset="0"/>
              </a:rPr>
              <a:t>approx</a:t>
            </a:r>
            <a:r>
              <a:rPr lang="en-US" altLang="en-US" sz="1300" dirty="0">
                <a:solidFill>
                  <a:schemeClr val="bg1"/>
                </a:solidFill>
                <a:latin typeface="Calibri" pitchFamily="34" charset="0"/>
              </a:rPr>
              <a:t>), Roughly $150/sf</a:t>
            </a:r>
          </a:p>
          <a:p>
            <a:r>
              <a:rPr lang="en-US" altLang="en-US" sz="1300" b="1" dirty="0">
                <a:solidFill>
                  <a:schemeClr val="bg1"/>
                </a:solidFill>
                <a:latin typeface="Calibri" pitchFamily="34" charset="0"/>
              </a:rPr>
              <a:t>Maintenance cost:  </a:t>
            </a:r>
            <a:r>
              <a:rPr lang="en-US" altLang="en-US" sz="1300" dirty="0">
                <a:solidFill>
                  <a:schemeClr val="bg1"/>
                </a:solidFill>
                <a:latin typeface="Calibri" pitchFamily="34" charset="0"/>
              </a:rPr>
              <a:t>Roughly $1.75/sf </a:t>
            </a:r>
          </a:p>
          <a:p>
            <a:endParaRPr lang="en-US" altLang="en-US" dirty="0">
              <a:solidFill>
                <a:schemeClr val="bg1"/>
              </a:solidFill>
              <a:latin typeface="Calibri" pitchFamily="34" charset="0"/>
            </a:endParaRPr>
          </a:p>
          <a:p>
            <a:pPr marL="384048" lvl="1" indent="-182880" defTabSz="914400" fontAlgn="auto" hangingPunct="1">
              <a:lnSpc>
                <a:spcPct val="90000"/>
              </a:lnSpc>
              <a:spcBef>
                <a:spcPts val="200"/>
              </a:spcBef>
              <a:spcAft>
                <a:spcPts val="400"/>
              </a:spcAft>
              <a:buClr>
                <a:schemeClr val="accent1"/>
              </a:buClr>
              <a:buFont typeface="Calibri" pitchFamily="34" charset="0"/>
              <a:buChar char="◦"/>
              <a:defRPr/>
            </a:pPr>
            <a:endParaRPr lang="en-GB" sz="2000" dirty="0">
              <a:solidFill>
                <a:schemeClr val="bg1"/>
              </a:solidFill>
              <a:latin typeface="+mn-lt"/>
              <a:ea typeface="+mn-ea"/>
            </a:endParaRPr>
          </a:p>
        </p:txBody>
      </p:sp>
      <p:sp>
        <p:nvSpPr>
          <p:cNvPr id="7" name="Content Placeholder 2">
            <a:extLst>
              <a:ext uri="{FF2B5EF4-FFF2-40B4-BE49-F238E27FC236}">
                <a16:creationId xmlns:a16="http://schemas.microsoft.com/office/drawing/2014/main" id="{1507DDC5-86B7-47C8-9D2F-ACC795AC3FF0}"/>
              </a:ext>
            </a:extLst>
          </p:cNvPr>
          <p:cNvSpPr txBox="1">
            <a:spLocks/>
          </p:cNvSpPr>
          <p:nvPr/>
        </p:nvSpPr>
        <p:spPr>
          <a:xfrm>
            <a:off x="304800" y="228600"/>
            <a:ext cx="5029200" cy="1219200"/>
          </a:xfrm>
          <a:prstGeom prst="rect">
            <a:avLst/>
          </a:prstGeom>
          <a:solidFill>
            <a:schemeClr val="tx1">
              <a:lumMod val="75000"/>
              <a:lumOff val="25000"/>
              <a:alpha val="75000"/>
            </a:schemeClr>
          </a:solidFill>
        </p:spPr>
        <p:txBody>
          <a:bodyPr vert="horz" lIns="182880" tIns="182880" rIns="182880" bIns="182880" rtlCol="0">
            <a:noAutofit/>
          </a:bodyPr>
          <a:lstStyle/>
          <a:p>
            <a:pPr>
              <a:spcBef>
                <a:spcPct val="0"/>
              </a:spcBef>
              <a:buFontTx/>
              <a:buNone/>
            </a:pPr>
            <a:r>
              <a:rPr lang="en-US" altLang="en-US" sz="2200" b="1" dirty="0">
                <a:solidFill>
                  <a:schemeClr val="bg1"/>
                </a:solidFill>
              </a:rPr>
              <a:t>Fashion Valley Mall</a:t>
            </a:r>
          </a:p>
          <a:p>
            <a:pPr>
              <a:spcBef>
                <a:spcPct val="0"/>
              </a:spcBef>
              <a:buFontTx/>
              <a:buNone/>
            </a:pPr>
            <a:r>
              <a:rPr lang="en-US" altLang="en-US" sz="2200" dirty="0">
                <a:solidFill>
                  <a:schemeClr val="bg1"/>
                </a:solidFill>
              </a:rPr>
              <a:t>San Diego, CA</a:t>
            </a:r>
            <a:endParaRPr lang="en-GB" sz="2000" dirty="0">
              <a:solidFill>
                <a:schemeClr val="bg1"/>
              </a:solidFill>
              <a:latin typeface="+mn-lt"/>
              <a:ea typeface="+mn-ea"/>
            </a:endParaRPr>
          </a:p>
        </p:txBody>
      </p:sp>
      <p:pic>
        <p:nvPicPr>
          <p:cNvPr id="10" name="Picture 3">
            <a:extLst>
              <a:ext uri="{FF2B5EF4-FFF2-40B4-BE49-F238E27FC236}">
                <a16:creationId xmlns:a16="http://schemas.microsoft.com/office/drawing/2014/main" id="{73FB922E-33CF-4C7E-9A61-108EC540D4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7332" y="2164080"/>
            <a:ext cx="2804668"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a:extLst>
              <a:ext uri="{FF2B5EF4-FFF2-40B4-BE49-F238E27FC236}">
                <a16:creationId xmlns:a16="http://schemas.microsoft.com/office/drawing/2014/main" id="{CDD655A9-807F-4353-A866-00833184A6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7332" y="-45720"/>
            <a:ext cx="2804668" cy="210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61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table, sitting, book&#10;&#10;Description automatically generated">
            <a:extLst>
              <a:ext uri="{FF2B5EF4-FFF2-40B4-BE49-F238E27FC236}">
                <a16:creationId xmlns:a16="http://schemas.microsoft.com/office/drawing/2014/main" id="{3B0C211E-477C-4254-86F2-81A387CEDB9B}"/>
              </a:ext>
            </a:extLst>
          </p:cNvPr>
          <p:cNvPicPr>
            <a:picLocks noChangeAspect="1"/>
          </p:cNvPicPr>
          <p:nvPr/>
        </p:nvPicPr>
        <p:blipFill rotWithShape="1">
          <a:blip r:embed="rId3"/>
          <a:srcRect l="1235"/>
          <a:stretch/>
        </p:blipFill>
        <p:spPr>
          <a:xfrm>
            <a:off x="0" y="-10160"/>
            <a:ext cx="12192000" cy="8229600"/>
          </a:xfrm>
          <a:prstGeom prst="rect">
            <a:avLst/>
          </a:prstGeom>
        </p:spPr>
      </p:pic>
      <p:sp>
        <p:nvSpPr>
          <p:cNvPr id="6" name="Content Placeholder 2">
            <a:extLst>
              <a:ext uri="{FF2B5EF4-FFF2-40B4-BE49-F238E27FC236}">
                <a16:creationId xmlns:a16="http://schemas.microsoft.com/office/drawing/2014/main" id="{486D638B-881D-46C9-9802-408AA15A330A}"/>
              </a:ext>
            </a:extLst>
          </p:cNvPr>
          <p:cNvSpPr txBox="1">
            <a:spLocks/>
          </p:cNvSpPr>
          <p:nvPr/>
        </p:nvSpPr>
        <p:spPr>
          <a:xfrm>
            <a:off x="8559800" y="228600"/>
            <a:ext cx="3632200" cy="3505200"/>
          </a:xfrm>
          <a:prstGeom prst="rect">
            <a:avLst/>
          </a:prstGeom>
          <a:solidFill>
            <a:schemeClr val="tx1">
              <a:lumMod val="75000"/>
              <a:lumOff val="25000"/>
              <a:alpha val="75000"/>
            </a:schemeClr>
          </a:solidFill>
        </p:spPr>
        <p:txBody>
          <a:bodyPr vert="horz" lIns="182880" tIns="182880" rIns="182880" bIns="182880" rtlCol="0">
            <a:noAutofit/>
          </a:bodyPr>
          <a:lstStyle/>
          <a:p>
            <a:r>
              <a:rPr lang="en-US" altLang="en-US" sz="1300" b="1" dirty="0">
                <a:solidFill>
                  <a:schemeClr val="bg1"/>
                </a:solidFill>
                <a:latin typeface="Calibri" pitchFamily="34" charset="0"/>
              </a:rPr>
              <a:t>Installed: </a:t>
            </a:r>
            <a:r>
              <a:rPr lang="en-US" altLang="en-US" sz="1300" dirty="0">
                <a:solidFill>
                  <a:schemeClr val="bg1"/>
                </a:solidFill>
                <a:latin typeface="Calibri" pitchFamily="34" charset="0"/>
              </a:rPr>
              <a:t>2017</a:t>
            </a:r>
          </a:p>
          <a:p>
            <a:r>
              <a:rPr lang="en-US" altLang="en-US" sz="1300" b="1" dirty="0">
                <a:solidFill>
                  <a:schemeClr val="bg1"/>
                </a:solidFill>
                <a:latin typeface="Calibri" pitchFamily="34" charset="0"/>
              </a:rPr>
              <a:t>Design: </a:t>
            </a:r>
            <a:r>
              <a:rPr lang="en-US" altLang="en-US" sz="1300" dirty="0">
                <a:solidFill>
                  <a:schemeClr val="bg1"/>
                </a:solidFill>
                <a:latin typeface="Calibri" pitchFamily="34" charset="0"/>
              </a:rPr>
              <a:t>Debbie </a:t>
            </a:r>
            <a:r>
              <a:rPr lang="en-US" altLang="en-US" sz="1300" dirty="0" err="1">
                <a:solidFill>
                  <a:schemeClr val="bg1"/>
                </a:solidFill>
                <a:latin typeface="Calibri" pitchFamily="34" charset="0"/>
              </a:rPr>
              <a:t>Kotalic</a:t>
            </a:r>
            <a:endParaRPr lang="en-US" altLang="en-US" sz="1300" dirty="0">
              <a:solidFill>
                <a:schemeClr val="bg1"/>
              </a:solidFill>
              <a:latin typeface="Calibri" pitchFamily="34" charset="0"/>
            </a:endParaRPr>
          </a:p>
          <a:p>
            <a:r>
              <a:rPr lang="en-US" altLang="en-US" sz="1300" b="1" dirty="0">
                <a:solidFill>
                  <a:schemeClr val="bg1"/>
                </a:solidFill>
                <a:latin typeface="Calibri" pitchFamily="34" charset="0"/>
              </a:rPr>
              <a:t>Installation: </a:t>
            </a:r>
            <a:r>
              <a:rPr lang="en-US" altLang="en-US" sz="1300" dirty="0">
                <a:solidFill>
                  <a:schemeClr val="bg1"/>
                </a:solidFill>
                <a:latin typeface="Calibri" pitchFamily="34" charset="0"/>
              </a:rPr>
              <a:t>Natura</a:t>
            </a:r>
          </a:p>
          <a:p>
            <a:r>
              <a:rPr lang="en-US" altLang="en-US" sz="1300" b="1" dirty="0">
                <a:solidFill>
                  <a:schemeClr val="bg1"/>
                </a:solidFill>
                <a:latin typeface="Calibri" pitchFamily="34" charset="0"/>
              </a:rPr>
              <a:t>Product: </a:t>
            </a:r>
            <a:r>
              <a:rPr lang="en-US" altLang="en-US" sz="1300" dirty="0" err="1">
                <a:solidFill>
                  <a:schemeClr val="bg1"/>
                </a:solidFill>
                <a:latin typeface="Calibri" pitchFamily="34" charset="0"/>
              </a:rPr>
              <a:t>Gsky</a:t>
            </a:r>
            <a:r>
              <a:rPr lang="en-US" altLang="en-US" sz="1300" dirty="0">
                <a:solidFill>
                  <a:schemeClr val="bg1"/>
                </a:solidFill>
                <a:latin typeface="Calibri" pitchFamily="34" charset="0"/>
              </a:rPr>
              <a:t> Versa Wall</a:t>
            </a:r>
          </a:p>
          <a:p>
            <a:r>
              <a:rPr lang="en-US" altLang="en-US" sz="1300" b="1" dirty="0">
                <a:solidFill>
                  <a:schemeClr val="bg1"/>
                </a:solidFill>
                <a:latin typeface="Calibri" pitchFamily="34" charset="0"/>
              </a:rPr>
              <a:t>Size: </a:t>
            </a:r>
            <a:r>
              <a:rPr lang="en-US" altLang="en-US" sz="1300" dirty="0">
                <a:solidFill>
                  <a:schemeClr val="bg1"/>
                </a:solidFill>
                <a:latin typeface="Calibri" pitchFamily="34" charset="0"/>
              </a:rPr>
              <a:t>298 sf</a:t>
            </a:r>
          </a:p>
          <a:p>
            <a:r>
              <a:rPr lang="en-US" altLang="en-US" sz="1300" b="1" dirty="0">
                <a:solidFill>
                  <a:schemeClr val="bg1"/>
                </a:solidFill>
                <a:latin typeface="Calibri" pitchFamily="34" charset="0"/>
              </a:rPr>
              <a:t>Utilities (water supply &amp; drainage): </a:t>
            </a:r>
            <a:r>
              <a:rPr lang="en-US" altLang="en-US" sz="1300" dirty="0">
                <a:solidFill>
                  <a:schemeClr val="bg1"/>
                </a:solidFill>
                <a:latin typeface="Calibri" pitchFamily="34" charset="0"/>
              </a:rPr>
              <a:t>Municipal supply, ICU (irrigation control unit) below the wall, Direct drain (drains to a built-in sewer system)</a:t>
            </a:r>
          </a:p>
          <a:p>
            <a:r>
              <a:rPr lang="en-US" altLang="en-US" sz="1300" b="1" dirty="0">
                <a:solidFill>
                  <a:schemeClr val="bg1"/>
                </a:solidFill>
                <a:latin typeface="Calibri" pitchFamily="34" charset="0"/>
              </a:rPr>
              <a:t>Planted:</a:t>
            </a:r>
            <a:r>
              <a:rPr lang="en-US" altLang="en-US" sz="1300" dirty="0">
                <a:solidFill>
                  <a:schemeClr val="bg1"/>
                </a:solidFill>
                <a:latin typeface="Calibri" pitchFamily="34" charset="0"/>
              </a:rPr>
              <a:t> On-site</a:t>
            </a:r>
          </a:p>
          <a:p>
            <a:r>
              <a:rPr lang="en-US" altLang="en-US" sz="1300" b="1" dirty="0">
                <a:solidFill>
                  <a:schemeClr val="bg1"/>
                </a:solidFill>
                <a:latin typeface="Calibri" pitchFamily="34" charset="0"/>
              </a:rPr>
              <a:t>Plants: </a:t>
            </a:r>
            <a:r>
              <a:rPr lang="en-US" altLang="en-US" sz="1300" dirty="0">
                <a:solidFill>
                  <a:schemeClr val="bg1"/>
                </a:solidFill>
                <a:latin typeface="Calibri" pitchFamily="34" charset="0"/>
              </a:rPr>
              <a:t>Philodendron </a:t>
            </a:r>
            <a:r>
              <a:rPr lang="en-US" altLang="en-US" sz="1300" dirty="0" err="1">
                <a:solidFill>
                  <a:schemeClr val="bg1"/>
                </a:solidFill>
                <a:latin typeface="Calibri" pitchFamily="34" charset="0"/>
              </a:rPr>
              <a:t>cordatum</a:t>
            </a:r>
            <a:r>
              <a:rPr lang="en-US" altLang="en-US" sz="1300" dirty="0">
                <a:solidFill>
                  <a:schemeClr val="bg1"/>
                </a:solidFill>
                <a:latin typeface="Calibri" pitchFamily="34" charset="0"/>
              </a:rPr>
              <a:t>, Neon </a:t>
            </a:r>
            <a:r>
              <a:rPr lang="en-US" altLang="en-US" sz="1300" dirty="0" err="1">
                <a:solidFill>
                  <a:schemeClr val="bg1"/>
                </a:solidFill>
                <a:latin typeface="Calibri" pitchFamily="34" charset="0"/>
              </a:rPr>
              <a:t>pothos</a:t>
            </a:r>
            <a:r>
              <a:rPr lang="en-US" altLang="en-US" sz="1300" dirty="0">
                <a:solidFill>
                  <a:schemeClr val="bg1"/>
                </a:solidFill>
                <a:latin typeface="Calibri" pitchFamily="34" charset="0"/>
              </a:rPr>
              <a:t>, Schefflera </a:t>
            </a:r>
            <a:r>
              <a:rPr lang="en-US" altLang="en-US" sz="1300" dirty="0" err="1">
                <a:solidFill>
                  <a:schemeClr val="bg1"/>
                </a:solidFill>
                <a:latin typeface="Calibri" pitchFamily="34" charset="0"/>
              </a:rPr>
              <a:t>luseane</a:t>
            </a:r>
            <a:r>
              <a:rPr lang="en-US" altLang="en-US" sz="1300" dirty="0">
                <a:solidFill>
                  <a:schemeClr val="bg1"/>
                </a:solidFill>
                <a:latin typeface="Calibri" pitchFamily="34" charset="0"/>
              </a:rPr>
              <a:t>, Ficus </a:t>
            </a:r>
            <a:r>
              <a:rPr lang="en-US" altLang="en-US" sz="1300" dirty="0" err="1">
                <a:solidFill>
                  <a:schemeClr val="bg1"/>
                </a:solidFill>
                <a:latin typeface="Calibri" pitchFamily="34" charset="0"/>
              </a:rPr>
              <a:t>elasica</a:t>
            </a:r>
            <a:r>
              <a:rPr lang="en-US" altLang="en-US" sz="1300" dirty="0">
                <a:solidFill>
                  <a:schemeClr val="bg1"/>
                </a:solidFill>
                <a:latin typeface="Calibri" pitchFamily="34" charset="0"/>
              </a:rPr>
              <a:t> burgundy, Pearls &amp; Jade </a:t>
            </a:r>
            <a:r>
              <a:rPr lang="en-US" altLang="en-US" sz="1300" dirty="0" err="1">
                <a:solidFill>
                  <a:schemeClr val="bg1"/>
                </a:solidFill>
                <a:latin typeface="Calibri" pitchFamily="34" charset="0"/>
              </a:rPr>
              <a:t>pothos</a:t>
            </a:r>
            <a:r>
              <a:rPr lang="en-US" altLang="en-US" sz="1300" dirty="0">
                <a:solidFill>
                  <a:schemeClr val="bg1"/>
                </a:solidFill>
                <a:latin typeface="Calibri" pitchFamily="34" charset="0"/>
              </a:rPr>
              <a:t>, Anthurium Fiesta Red</a:t>
            </a:r>
          </a:p>
          <a:p>
            <a:r>
              <a:rPr lang="en-US" altLang="en-US" sz="1300" b="1" dirty="0">
                <a:solidFill>
                  <a:schemeClr val="bg1"/>
                </a:solidFill>
                <a:latin typeface="Calibri" pitchFamily="34" charset="0"/>
              </a:rPr>
              <a:t>Construction cost:  </a:t>
            </a:r>
            <a:r>
              <a:rPr lang="en-US" altLang="en-US" sz="1300" dirty="0">
                <a:solidFill>
                  <a:schemeClr val="bg1"/>
                </a:solidFill>
                <a:latin typeface="Calibri" pitchFamily="34" charset="0"/>
              </a:rPr>
              <a:t>$ 43,000, </a:t>
            </a:r>
            <a:r>
              <a:rPr lang="en-US" altLang="en-US" sz="1300">
                <a:solidFill>
                  <a:schemeClr val="bg1"/>
                </a:solidFill>
                <a:latin typeface="Calibri" pitchFamily="34" charset="0"/>
              </a:rPr>
              <a:t>$144.00/</a:t>
            </a:r>
            <a:r>
              <a:rPr lang="en-US" altLang="en-US" sz="1300" dirty="0">
                <a:solidFill>
                  <a:schemeClr val="bg1"/>
                </a:solidFill>
                <a:latin typeface="Calibri" pitchFamily="34" charset="0"/>
              </a:rPr>
              <a:t>sf</a:t>
            </a:r>
          </a:p>
          <a:p>
            <a:r>
              <a:rPr lang="en-US" altLang="en-US" sz="1300" b="1" dirty="0">
                <a:solidFill>
                  <a:schemeClr val="bg1"/>
                </a:solidFill>
                <a:latin typeface="Calibri" pitchFamily="34" charset="0"/>
              </a:rPr>
              <a:t>Maintenance cost:  </a:t>
            </a:r>
            <a:r>
              <a:rPr lang="en-US" altLang="en-US" sz="1300" dirty="0">
                <a:solidFill>
                  <a:schemeClr val="bg1"/>
                </a:solidFill>
                <a:latin typeface="Calibri" pitchFamily="34" charset="0"/>
              </a:rPr>
              <a:t>$635/</a:t>
            </a:r>
            <a:r>
              <a:rPr lang="en-US" altLang="en-US" sz="1300" dirty="0" err="1">
                <a:solidFill>
                  <a:schemeClr val="bg1"/>
                </a:solidFill>
                <a:latin typeface="Calibri" pitchFamily="34" charset="0"/>
              </a:rPr>
              <a:t>mo</a:t>
            </a:r>
            <a:r>
              <a:rPr lang="en-US" altLang="en-US" sz="1300" dirty="0">
                <a:solidFill>
                  <a:schemeClr val="bg1"/>
                </a:solidFill>
                <a:latin typeface="Calibri" pitchFamily="34" charset="0"/>
              </a:rPr>
              <a:t>, $2.13/sf </a:t>
            </a:r>
          </a:p>
          <a:p>
            <a:endParaRPr lang="en-US" altLang="en-US" dirty="0">
              <a:solidFill>
                <a:schemeClr val="bg1"/>
              </a:solidFill>
              <a:latin typeface="Calibri" pitchFamily="34" charset="0"/>
            </a:endParaRPr>
          </a:p>
          <a:p>
            <a:pPr marL="384048" lvl="1" indent="-182880" defTabSz="914400" fontAlgn="auto" hangingPunct="1">
              <a:lnSpc>
                <a:spcPct val="90000"/>
              </a:lnSpc>
              <a:spcBef>
                <a:spcPts val="200"/>
              </a:spcBef>
              <a:spcAft>
                <a:spcPts val="400"/>
              </a:spcAft>
              <a:buClr>
                <a:schemeClr val="accent1"/>
              </a:buClr>
              <a:buFont typeface="Calibri" pitchFamily="34" charset="0"/>
              <a:buChar char="◦"/>
              <a:defRPr/>
            </a:pPr>
            <a:endParaRPr lang="en-GB" sz="2000" dirty="0">
              <a:solidFill>
                <a:schemeClr val="bg1"/>
              </a:solidFill>
              <a:latin typeface="+mn-lt"/>
              <a:ea typeface="+mn-ea"/>
            </a:endParaRPr>
          </a:p>
        </p:txBody>
      </p:sp>
      <p:sp>
        <p:nvSpPr>
          <p:cNvPr id="7" name="Content Placeholder 2">
            <a:extLst>
              <a:ext uri="{FF2B5EF4-FFF2-40B4-BE49-F238E27FC236}">
                <a16:creationId xmlns:a16="http://schemas.microsoft.com/office/drawing/2014/main" id="{1507DDC5-86B7-47C8-9D2F-ACC795AC3FF0}"/>
              </a:ext>
            </a:extLst>
          </p:cNvPr>
          <p:cNvSpPr txBox="1">
            <a:spLocks/>
          </p:cNvSpPr>
          <p:nvPr/>
        </p:nvSpPr>
        <p:spPr>
          <a:xfrm>
            <a:off x="304800" y="228600"/>
            <a:ext cx="5029200" cy="1219200"/>
          </a:xfrm>
          <a:prstGeom prst="rect">
            <a:avLst/>
          </a:prstGeom>
          <a:solidFill>
            <a:schemeClr val="tx1">
              <a:lumMod val="75000"/>
              <a:lumOff val="25000"/>
              <a:alpha val="75000"/>
            </a:schemeClr>
          </a:solidFill>
        </p:spPr>
        <p:txBody>
          <a:bodyPr vert="horz" lIns="182880" tIns="182880" rIns="182880" bIns="182880" rtlCol="0">
            <a:noAutofit/>
          </a:bodyPr>
          <a:lstStyle/>
          <a:p>
            <a:pPr>
              <a:spcBef>
                <a:spcPct val="0"/>
              </a:spcBef>
              <a:buFontTx/>
              <a:buNone/>
            </a:pPr>
            <a:r>
              <a:rPr lang="en-US" altLang="en-US" sz="2200" b="1" dirty="0">
                <a:solidFill>
                  <a:schemeClr val="bg1"/>
                </a:solidFill>
              </a:rPr>
              <a:t>Embassy Suites </a:t>
            </a:r>
          </a:p>
          <a:p>
            <a:pPr>
              <a:spcBef>
                <a:spcPct val="0"/>
              </a:spcBef>
              <a:buFontTx/>
              <a:buNone/>
            </a:pPr>
            <a:r>
              <a:rPr lang="en-US" altLang="en-US" sz="2200" dirty="0">
                <a:solidFill>
                  <a:schemeClr val="bg1"/>
                </a:solidFill>
              </a:rPr>
              <a:t>Denton, TX</a:t>
            </a:r>
            <a:endParaRPr lang="en-GB" sz="2000" dirty="0">
              <a:solidFill>
                <a:schemeClr val="bg1"/>
              </a:solidFill>
              <a:latin typeface="+mn-lt"/>
              <a:ea typeface="+mn-ea"/>
            </a:endParaRPr>
          </a:p>
        </p:txBody>
      </p:sp>
    </p:spTree>
    <p:extLst>
      <p:ext uri="{BB962C8B-B14F-4D97-AF65-F5344CB8AC3E}">
        <p14:creationId xmlns:p14="http://schemas.microsoft.com/office/powerpoint/2010/main" val="20521977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on the side of a building&#10;&#10;Description automatically generated">
            <a:extLst>
              <a:ext uri="{FF2B5EF4-FFF2-40B4-BE49-F238E27FC236}">
                <a16:creationId xmlns:a16="http://schemas.microsoft.com/office/drawing/2014/main" id="{596F5CB8-B0E9-4236-95FA-F59AD9543977}"/>
              </a:ext>
            </a:extLst>
          </p:cNvPr>
          <p:cNvPicPr>
            <a:picLocks noChangeAspect="1"/>
          </p:cNvPicPr>
          <p:nvPr/>
        </p:nvPicPr>
        <p:blipFill rotWithShape="1">
          <a:blip r:embed="rId3"/>
          <a:srcRect t="10779" b="16222"/>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486D638B-881D-46C9-9802-408AA15A330A}"/>
              </a:ext>
            </a:extLst>
          </p:cNvPr>
          <p:cNvSpPr txBox="1">
            <a:spLocks/>
          </p:cNvSpPr>
          <p:nvPr/>
        </p:nvSpPr>
        <p:spPr>
          <a:xfrm>
            <a:off x="8529320" y="3429000"/>
            <a:ext cx="3632200" cy="3429000"/>
          </a:xfrm>
          <a:prstGeom prst="rect">
            <a:avLst/>
          </a:prstGeom>
          <a:solidFill>
            <a:schemeClr val="tx1">
              <a:lumMod val="75000"/>
              <a:lumOff val="25000"/>
              <a:alpha val="75000"/>
            </a:schemeClr>
          </a:solidFill>
        </p:spPr>
        <p:txBody>
          <a:bodyPr vert="horz" lIns="182880" tIns="182880" rIns="182880" bIns="182880" rtlCol="0">
            <a:noAutofit/>
          </a:bodyPr>
          <a:lstStyle/>
          <a:p>
            <a:r>
              <a:rPr lang="en-US" altLang="en-US" sz="1300" b="1" dirty="0">
                <a:solidFill>
                  <a:schemeClr val="bg1"/>
                </a:solidFill>
                <a:latin typeface="Calibri" pitchFamily="34" charset="0"/>
              </a:rPr>
              <a:t>Installed: </a:t>
            </a:r>
            <a:r>
              <a:rPr lang="en-US" altLang="en-US" sz="1300" dirty="0">
                <a:solidFill>
                  <a:schemeClr val="bg1"/>
                </a:solidFill>
                <a:latin typeface="Calibri" pitchFamily="34" charset="0"/>
              </a:rPr>
              <a:t>2018</a:t>
            </a:r>
          </a:p>
          <a:p>
            <a:r>
              <a:rPr lang="en-US" altLang="en-US" sz="1300" b="1" dirty="0">
                <a:solidFill>
                  <a:schemeClr val="bg1"/>
                </a:solidFill>
                <a:latin typeface="Calibri" pitchFamily="34" charset="0"/>
              </a:rPr>
              <a:t>Design: </a:t>
            </a:r>
            <a:r>
              <a:rPr lang="en-US" altLang="en-US" sz="1300" dirty="0">
                <a:solidFill>
                  <a:schemeClr val="bg1"/>
                </a:solidFill>
                <a:latin typeface="Calibri" pitchFamily="34" charset="0"/>
              </a:rPr>
              <a:t>Debbie </a:t>
            </a:r>
            <a:r>
              <a:rPr lang="en-US" altLang="en-US" sz="1300" dirty="0" err="1">
                <a:solidFill>
                  <a:schemeClr val="bg1"/>
                </a:solidFill>
                <a:latin typeface="Calibri" pitchFamily="34" charset="0"/>
              </a:rPr>
              <a:t>Kotalic</a:t>
            </a:r>
            <a:endParaRPr lang="en-US" altLang="en-US" sz="1300" dirty="0">
              <a:solidFill>
                <a:schemeClr val="bg1"/>
              </a:solidFill>
              <a:latin typeface="Calibri" pitchFamily="34" charset="0"/>
            </a:endParaRPr>
          </a:p>
          <a:p>
            <a:r>
              <a:rPr lang="en-US" altLang="en-US" sz="1300" b="1" dirty="0">
                <a:solidFill>
                  <a:schemeClr val="bg1"/>
                </a:solidFill>
                <a:latin typeface="Calibri" pitchFamily="34" charset="0"/>
              </a:rPr>
              <a:t>Installation: </a:t>
            </a:r>
            <a:r>
              <a:rPr lang="en-US" altLang="en-US" sz="1300" dirty="0" err="1">
                <a:solidFill>
                  <a:schemeClr val="bg1"/>
                </a:solidFill>
                <a:latin typeface="Calibri" pitchFamily="34" charset="0"/>
              </a:rPr>
              <a:t>GSky</a:t>
            </a:r>
            <a:endParaRPr lang="en-US" altLang="en-US" sz="1300" dirty="0">
              <a:solidFill>
                <a:schemeClr val="bg1"/>
              </a:solidFill>
              <a:latin typeface="Calibri" pitchFamily="34" charset="0"/>
            </a:endParaRPr>
          </a:p>
          <a:p>
            <a:r>
              <a:rPr lang="en-US" altLang="en-US" sz="1300" b="1" dirty="0">
                <a:solidFill>
                  <a:schemeClr val="bg1"/>
                </a:solidFill>
                <a:latin typeface="Calibri" pitchFamily="34" charset="0"/>
              </a:rPr>
              <a:t>Product: </a:t>
            </a:r>
            <a:r>
              <a:rPr lang="en-US" altLang="en-US" sz="1300" dirty="0" err="1">
                <a:solidFill>
                  <a:schemeClr val="bg1"/>
                </a:solidFill>
                <a:latin typeface="Calibri" pitchFamily="34" charset="0"/>
              </a:rPr>
              <a:t>Gsky</a:t>
            </a:r>
            <a:r>
              <a:rPr lang="en-US" altLang="en-US" sz="1300" dirty="0">
                <a:solidFill>
                  <a:schemeClr val="bg1"/>
                </a:solidFill>
                <a:latin typeface="Calibri" pitchFamily="34" charset="0"/>
              </a:rPr>
              <a:t> Versa Wall XT</a:t>
            </a:r>
          </a:p>
          <a:p>
            <a:r>
              <a:rPr lang="en-US" altLang="en-US" sz="1300" b="1" dirty="0">
                <a:solidFill>
                  <a:schemeClr val="bg1"/>
                </a:solidFill>
                <a:latin typeface="Calibri" pitchFamily="34" charset="0"/>
              </a:rPr>
              <a:t>Size: </a:t>
            </a:r>
            <a:r>
              <a:rPr lang="en-US" altLang="en-US" sz="1300" dirty="0">
                <a:solidFill>
                  <a:schemeClr val="bg1"/>
                </a:solidFill>
                <a:latin typeface="Calibri" pitchFamily="34" charset="0"/>
              </a:rPr>
              <a:t>906 sf</a:t>
            </a:r>
          </a:p>
          <a:p>
            <a:r>
              <a:rPr lang="en-US" altLang="en-US" sz="1300" b="1" dirty="0">
                <a:solidFill>
                  <a:schemeClr val="bg1"/>
                </a:solidFill>
                <a:latin typeface="Calibri" pitchFamily="34" charset="0"/>
              </a:rPr>
              <a:t>Utilities (water supply &amp; drainage): </a:t>
            </a:r>
            <a:r>
              <a:rPr lang="en-US" altLang="en-US" sz="1300" dirty="0">
                <a:solidFill>
                  <a:schemeClr val="bg1"/>
                </a:solidFill>
                <a:latin typeface="Calibri" pitchFamily="34" charset="0"/>
              </a:rPr>
              <a:t>Municipal supply, remote ICU (irrigation control unit), Free drain (drains to soil)</a:t>
            </a:r>
          </a:p>
          <a:p>
            <a:r>
              <a:rPr lang="en-US" altLang="en-US" sz="1300" b="1" dirty="0">
                <a:solidFill>
                  <a:schemeClr val="bg1"/>
                </a:solidFill>
                <a:latin typeface="Calibri" pitchFamily="34" charset="0"/>
              </a:rPr>
              <a:t>Planted:</a:t>
            </a:r>
            <a:r>
              <a:rPr lang="en-US" altLang="en-US" sz="1300" dirty="0">
                <a:solidFill>
                  <a:schemeClr val="bg1"/>
                </a:solidFill>
                <a:latin typeface="Calibri" pitchFamily="34" charset="0"/>
              </a:rPr>
              <a:t> On-site</a:t>
            </a:r>
          </a:p>
          <a:p>
            <a:r>
              <a:rPr lang="en-US" altLang="en-US" sz="1300" b="1" dirty="0">
                <a:solidFill>
                  <a:schemeClr val="bg1"/>
                </a:solidFill>
                <a:latin typeface="Calibri" pitchFamily="34" charset="0"/>
              </a:rPr>
              <a:t>Plants: </a:t>
            </a:r>
            <a:r>
              <a:rPr lang="en-US" sz="1300" dirty="0">
                <a:solidFill>
                  <a:schemeClr val="bg1"/>
                </a:solidFill>
                <a:latin typeface="+mn-lt"/>
              </a:rPr>
              <a:t>Crimson Pigmy Dwarf Barberry, Gold Pigmy Dwarf Barberry, Boxwood - Wintergreen, Dwarf </a:t>
            </a:r>
            <a:r>
              <a:rPr lang="en-US" sz="1300" dirty="0" err="1">
                <a:solidFill>
                  <a:schemeClr val="bg1"/>
                </a:solidFill>
                <a:latin typeface="+mn-lt"/>
              </a:rPr>
              <a:t>Nandina</a:t>
            </a:r>
            <a:r>
              <a:rPr lang="en-US" sz="1300" dirty="0">
                <a:solidFill>
                  <a:schemeClr val="bg1"/>
                </a:solidFill>
                <a:latin typeface="+mn-lt"/>
              </a:rPr>
              <a:t> Fire Power, Cotoneaster </a:t>
            </a:r>
            <a:r>
              <a:rPr lang="en-US" sz="1300" dirty="0" err="1">
                <a:solidFill>
                  <a:schemeClr val="bg1"/>
                </a:solidFill>
                <a:latin typeface="+mn-lt"/>
              </a:rPr>
              <a:t>Demmeri</a:t>
            </a:r>
            <a:r>
              <a:rPr lang="en-US" sz="1300" dirty="0">
                <a:solidFill>
                  <a:schemeClr val="bg1"/>
                </a:solidFill>
                <a:latin typeface="+mn-lt"/>
              </a:rPr>
              <a:t> Coral Beauty</a:t>
            </a:r>
          </a:p>
          <a:p>
            <a:r>
              <a:rPr lang="en-US" altLang="en-US" sz="1300" b="1" dirty="0">
                <a:solidFill>
                  <a:schemeClr val="bg1"/>
                </a:solidFill>
                <a:latin typeface="Calibri" pitchFamily="34" charset="0"/>
              </a:rPr>
              <a:t>Construction cost:  </a:t>
            </a:r>
            <a:r>
              <a:rPr lang="en-US" altLang="en-US" sz="1300" dirty="0">
                <a:solidFill>
                  <a:schemeClr val="bg1"/>
                </a:solidFill>
                <a:latin typeface="Calibri" pitchFamily="34" charset="0"/>
              </a:rPr>
              <a:t>$98,000., $1.08/sf</a:t>
            </a:r>
          </a:p>
          <a:p>
            <a:r>
              <a:rPr lang="en-US" altLang="en-US" sz="1300" b="1" dirty="0">
                <a:solidFill>
                  <a:schemeClr val="bg1"/>
                </a:solidFill>
                <a:latin typeface="Calibri" pitchFamily="34" charset="0"/>
              </a:rPr>
              <a:t>Maintenance cost:  </a:t>
            </a:r>
            <a:r>
              <a:rPr lang="en-US" altLang="en-US" sz="1300" dirty="0">
                <a:solidFill>
                  <a:schemeClr val="bg1"/>
                </a:solidFill>
                <a:latin typeface="Calibri" pitchFamily="34" charset="0"/>
              </a:rPr>
              <a:t>$1150/</a:t>
            </a:r>
            <a:r>
              <a:rPr lang="en-US" altLang="en-US" sz="1300" dirty="0" err="1">
                <a:solidFill>
                  <a:schemeClr val="bg1"/>
                </a:solidFill>
                <a:latin typeface="Calibri" pitchFamily="34" charset="0"/>
              </a:rPr>
              <a:t>mo</a:t>
            </a:r>
            <a:r>
              <a:rPr lang="en-US" altLang="en-US" sz="1300" dirty="0">
                <a:solidFill>
                  <a:schemeClr val="bg1"/>
                </a:solidFill>
                <a:latin typeface="Calibri" pitchFamily="34" charset="0"/>
              </a:rPr>
              <a:t>, $1.26/sf </a:t>
            </a:r>
          </a:p>
          <a:p>
            <a:endParaRPr lang="en-US" altLang="en-US" dirty="0">
              <a:solidFill>
                <a:schemeClr val="bg1"/>
              </a:solidFill>
              <a:latin typeface="Calibri" pitchFamily="34" charset="0"/>
            </a:endParaRPr>
          </a:p>
          <a:p>
            <a:pPr marL="384048" lvl="1" indent="-182880" defTabSz="914400" fontAlgn="auto" hangingPunct="1">
              <a:lnSpc>
                <a:spcPct val="90000"/>
              </a:lnSpc>
              <a:spcBef>
                <a:spcPts val="200"/>
              </a:spcBef>
              <a:spcAft>
                <a:spcPts val="400"/>
              </a:spcAft>
              <a:buClr>
                <a:schemeClr val="accent1"/>
              </a:buClr>
              <a:buFont typeface="Calibri" pitchFamily="34" charset="0"/>
              <a:buChar char="◦"/>
              <a:defRPr/>
            </a:pPr>
            <a:endParaRPr lang="en-GB" sz="2000" dirty="0">
              <a:solidFill>
                <a:schemeClr val="bg1"/>
              </a:solidFill>
              <a:latin typeface="+mn-lt"/>
              <a:ea typeface="+mn-ea"/>
            </a:endParaRPr>
          </a:p>
        </p:txBody>
      </p:sp>
      <p:sp>
        <p:nvSpPr>
          <p:cNvPr id="7" name="Content Placeholder 2">
            <a:extLst>
              <a:ext uri="{FF2B5EF4-FFF2-40B4-BE49-F238E27FC236}">
                <a16:creationId xmlns:a16="http://schemas.microsoft.com/office/drawing/2014/main" id="{1507DDC5-86B7-47C8-9D2F-ACC795AC3FF0}"/>
              </a:ext>
            </a:extLst>
          </p:cNvPr>
          <p:cNvSpPr txBox="1">
            <a:spLocks/>
          </p:cNvSpPr>
          <p:nvPr/>
        </p:nvSpPr>
        <p:spPr>
          <a:xfrm>
            <a:off x="304800" y="228600"/>
            <a:ext cx="5410200" cy="1219200"/>
          </a:xfrm>
          <a:prstGeom prst="rect">
            <a:avLst/>
          </a:prstGeom>
          <a:solidFill>
            <a:schemeClr val="tx1">
              <a:lumMod val="75000"/>
              <a:lumOff val="25000"/>
              <a:alpha val="75000"/>
            </a:schemeClr>
          </a:solidFill>
        </p:spPr>
        <p:txBody>
          <a:bodyPr vert="horz" lIns="182880" tIns="182880" rIns="182880" bIns="182880" rtlCol="0">
            <a:noAutofit/>
          </a:bodyPr>
          <a:lstStyle/>
          <a:p>
            <a:pPr>
              <a:spcBef>
                <a:spcPct val="0"/>
              </a:spcBef>
              <a:buFontTx/>
              <a:buNone/>
            </a:pPr>
            <a:r>
              <a:rPr lang="en-US" altLang="en-US" sz="2200" b="1" dirty="0">
                <a:solidFill>
                  <a:schemeClr val="bg1"/>
                </a:solidFill>
              </a:rPr>
              <a:t>Proctor &amp; Gamble Resource Center</a:t>
            </a:r>
          </a:p>
          <a:p>
            <a:pPr>
              <a:spcBef>
                <a:spcPct val="0"/>
              </a:spcBef>
              <a:buFontTx/>
              <a:buNone/>
            </a:pPr>
            <a:r>
              <a:rPr lang="en-US" altLang="en-US" sz="2200" dirty="0">
                <a:solidFill>
                  <a:schemeClr val="bg1"/>
                </a:solidFill>
              </a:rPr>
              <a:t>West Virginia</a:t>
            </a:r>
            <a:endParaRPr lang="en-GB" sz="2000" dirty="0">
              <a:solidFill>
                <a:schemeClr val="bg1"/>
              </a:solidFill>
              <a:latin typeface="+mn-lt"/>
              <a:ea typeface="+mn-ea"/>
            </a:endParaRPr>
          </a:p>
        </p:txBody>
      </p:sp>
    </p:spTree>
    <p:extLst>
      <p:ext uri="{BB962C8B-B14F-4D97-AF65-F5344CB8AC3E}">
        <p14:creationId xmlns:p14="http://schemas.microsoft.com/office/powerpoint/2010/main" val="105376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itting, building, table&#10;&#10;Description automatically generated">
            <a:extLst>
              <a:ext uri="{FF2B5EF4-FFF2-40B4-BE49-F238E27FC236}">
                <a16:creationId xmlns:a16="http://schemas.microsoft.com/office/drawing/2014/main" id="{FB6C330C-7253-47A7-BFED-AB0E124B3AAB}"/>
              </a:ext>
            </a:extLst>
          </p:cNvPr>
          <p:cNvPicPr>
            <a:picLocks noChangeAspect="1"/>
          </p:cNvPicPr>
          <p:nvPr/>
        </p:nvPicPr>
        <p:blipFill rotWithShape="1">
          <a:blip r:embed="rId3"/>
          <a:srcRect b="16119"/>
          <a:stretch/>
        </p:blipFill>
        <p:spPr>
          <a:xfrm>
            <a:off x="0" y="-45085"/>
            <a:ext cx="12344400" cy="6903085"/>
          </a:xfrm>
          <a:prstGeom prst="rect">
            <a:avLst/>
          </a:prstGeom>
        </p:spPr>
      </p:pic>
      <p:sp>
        <p:nvSpPr>
          <p:cNvPr id="6" name="Content Placeholder 2">
            <a:extLst>
              <a:ext uri="{FF2B5EF4-FFF2-40B4-BE49-F238E27FC236}">
                <a16:creationId xmlns:a16="http://schemas.microsoft.com/office/drawing/2014/main" id="{486D638B-881D-46C9-9802-408AA15A330A}"/>
              </a:ext>
            </a:extLst>
          </p:cNvPr>
          <p:cNvSpPr txBox="1">
            <a:spLocks/>
          </p:cNvSpPr>
          <p:nvPr/>
        </p:nvSpPr>
        <p:spPr>
          <a:xfrm>
            <a:off x="8534400" y="4343400"/>
            <a:ext cx="3810001" cy="2507673"/>
          </a:xfrm>
          <a:prstGeom prst="rect">
            <a:avLst/>
          </a:prstGeom>
          <a:solidFill>
            <a:schemeClr val="tx1">
              <a:lumMod val="75000"/>
              <a:lumOff val="25000"/>
              <a:alpha val="75000"/>
            </a:schemeClr>
          </a:solidFill>
        </p:spPr>
        <p:txBody>
          <a:bodyPr vert="horz" lIns="182880" tIns="182880" rIns="182880" bIns="182880" rtlCol="0">
            <a:noAutofit/>
          </a:bodyPr>
          <a:lstStyle/>
          <a:p>
            <a:r>
              <a:rPr lang="en-US" altLang="en-US" sz="1300" b="1" dirty="0">
                <a:solidFill>
                  <a:schemeClr val="bg1"/>
                </a:solidFill>
                <a:latin typeface="Calibri" pitchFamily="34" charset="0"/>
              </a:rPr>
              <a:t>Installed: </a:t>
            </a:r>
            <a:r>
              <a:rPr lang="en-US" altLang="en-US" sz="1300" dirty="0">
                <a:solidFill>
                  <a:schemeClr val="bg1"/>
                </a:solidFill>
                <a:latin typeface="Calibri" pitchFamily="34" charset="0"/>
              </a:rPr>
              <a:t>2018</a:t>
            </a:r>
          </a:p>
          <a:p>
            <a:r>
              <a:rPr lang="en-US" altLang="en-US" sz="1300" b="1" dirty="0">
                <a:solidFill>
                  <a:schemeClr val="bg1"/>
                </a:solidFill>
                <a:latin typeface="Calibri" pitchFamily="34" charset="0"/>
              </a:rPr>
              <a:t>Design: </a:t>
            </a:r>
            <a:r>
              <a:rPr lang="en-US" altLang="en-US" sz="1300" dirty="0">
                <a:solidFill>
                  <a:schemeClr val="bg1"/>
                </a:solidFill>
                <a:latin typeface="Calibri" pitchFamily="34" charset="0"/>
              </a:rPr>
              <a:t>Natura </a:t>
            </a:r>
          </a:p>
          <a:p>
            <a:r>
              <a:rPr lang="en-US" altLang="en-US" sz="1300" b="1" dirty="0">
                <a:solidFill>
                  <a:schemeClr val="bg1"/>
                </a:solidFill>
                <a:latin typeface="Calibri" pitchFamily="34" charset="0"/>
              </a:rPr>
              <a:t>Installation: </a:t>
            </a:r>
            <a:r>
              <a:rPr lang="en-US" altLang="en-US" sz="1300" dirty="0">
                <a:solidFill>
                  <a:schemeClr val="bg1"/>
                </a:solidFill>
                <a:latin typeface="Calibri" pitchFamily="34" charset="0"/>
              </a:rPr>
              <a:t>Natura</a:t>
            </a:r>
          </a:p>
          <a:p>
            <a:r>
              <a:rPr lang="en-US" altLang="en-US" sz="1300" b="1" dirty="0">
                <a:solidFill>
                  <a:schemeClr val="bg1"/>
                </a:solidFill>
                <a:latin typeface="Calibri" pitchFamily="34" charset="0"/>
              </a:rPr>
              <a:t>Product: </a:t>
            </a:r>
            <a:r>
              <a:rPr lang="en-US" altLang="en-US" sz="1300" dirty="0">
                <a:solidFill>
                  <a:schemeClr val="bg1"/>
                </a:solidFill>
                <a:latin typeface="Calibri" pitchFamily="34" charset="0"/>
              </a:rPr>
              <a:t>Natura</a:t>
            </a:r>
          </a:p>
          <a:p>
            <a:r>
              <a:rPr lang="en-US" altLang="en-US" sz="1300" b="1" dirty="0">
                <a:solidFill>
                  <a:schemeClr val="bg1"/>
                </a:solidFill>
                <a:latin typeface="Calibri" pitchFamily="34" charset="0"/>
              </a:rPr>
              <a:t>Size: </a:t>
            </a:r>
            <a:r>
              <a:rPr lang="en-US" altLang="en-US" sz="1300" dirty="0">
                <a:solidFill>
                  <a:schemeClr val="bg1"/>
                </a:solidFill>
                <a:latin typeface="Calibri" pitchFamily="34" charset="0"/>
              </a:rPr>
              <a:t>165 sf</a:t>
            </a:r>
          </a:p>
          <a:p>
            <a:r>
              <a:rPr lang="en-US" altLang="en-US" sz="1300" b="1" dirty="0">
                <a:solidFill>
                  <a:schemeClr val="bg1"/>
                </a:solidFill>
                <a:latin typeface="Calibri" pitchFamily="34" charset="0"/>
              </a:rPr>
              <a:t>Utilities: </a:t>
            </a:r>
            <a:r>
              <a:rPr lang="en-US" altLang="en-US" sz="1300" dirty="0">
                <a:solidFill>
                  <a:schemeClr val="bg1"/>
                </a:solidFill>
                <a:latin typeface="Calibri" pitchFamily="34" charset="0"/>
              </a:rPr>
              <a:t>None</a:t>
            </a:r>
          </a:p>
          <a:p>
            <a:r>
              <a:rPr lang="en-US" altLang="en-US" sz="1300" b="1" dirty="0">
                <a:solidFill>
                  <a:schemeClr val="bg1"/>
                </a:solidFill>
                <a:latin typeface="Calibri" pitchFamily="34" charset="0"/>
              </a:rPr>
              <a:t>Fabricated and Planted:</a:t>
            </a:r>
            <a:r>
              <a:rPr lang="en-US" altLang="en-US" sz="1300" dirty="0">
                <a:solidFill>
                  <a:schemeClr val="bg1"/>
                </a:solidFill>
                <a:latin typeface="Calibri" pitchFamily="34" charset="0"/>
              </a:rPr>
              <a:t> Offsite</a:t>
            </a:r>
          </a:p>
          <a:p>
            <a:r>
              <a:rPr lang="en-US" altLang="en-US" sz="1300" b="1" dirty="0">
                <a:solidFill>
                  <a:schemeClr val="bg1"/>
                </a:solidFill>
                <a:latin typeface="Calibri" pitchFamily="34" charset="0"/>
              </a:rPr>
              <a:t>Moss Varieties: </a:t>
            </a:r>
            <a:r>
              <a:rPr lang="en-US" altLang="en-US" sz="1300" dirty="0">
                <a:solidFill>
                  <a:schemeClr val="bg1"/>
                </a:solidFill>
                <a:latin typeface="Calibri" pitchFamily="34" charset="0"/>
              </a:rPr>
              <a:t>Spring green and dark green reindeer moss, pole moss, dark green sheet moss. </a:t>
            </a:r>
          </a:p>
          <a:p>
            <a:r>
              <a:rPr lang="en-US" altLang="en-US" sz="1300" b="1" dirty="0">
                <a:solidFill>
                  <a:schemeClr val="bg1"/>
                </a:solidFill>
                <a:latin typeface="Calibri" pitchFamily="34" charset="0"/>
              </a:rPr>
              <a:t>Construction cost: </a:t>
            </a:r>
            <a:r>
              <a:rPr lang="en-US" altLang="en-US" sz="1300" dirty="0">
                <a:solidFill>
                  <a:schemeClr val="bg1"/>
                </a:solidFill>
                <a:latin typeface="Calibri" pitchFamily="34" charset="0"/>
              </a:rPr>
              <a:t>$20,790. - $126/sf</a:t>
            </a:r>
          </a:p>
          <a:p>
            <a:r>
              <a:rPr lang="en-US" altLang="en-US" sz="1300" b="1" dirty="0">
                <a:solidFill>
                  <a:schemeClr val="bg1"/>
                </a:solidFill>
                <a:latin typeface="Calibri" pitchFamily="34" charset="0"/>
              </a:rPr>
              <a:t>Maintenance cost:  </a:t>
            </a:r>
            <a:r>
              <a:rPr lang="en-US" altLang="en-US" sz="1300" dirty="0">
                <a:solidFill>
                  <a:schemeClr val="bg1"/>
                </a:solidFill>
                <a:latin typeface="Calibri" pitchFamily="34" charset="0"/>
              </a:rPr>
              <a:t>None</a:t>
            </a:r>
          </a:p>
          <a:p>
            <a:endParaRPr lang="en-US" altLang="en-US" dirty="0">
              <a:solidFill>
                <a:schemeClr val="bg1"/>
              </a:solidFill>
              <a:latin typeface="Calibri" pitchFamily="34" charset="0"/>
            </a:endParaRPr>
          </a:p>
          <a:p>
            <a:pPr marL="384048" lvl="1" indent="-182880" defTabSz="914400" fontAlgn="auto" hangingPunct="1">
              <a:lnSpc>
                <a:spcPct val="90000"/>
              </a:lnSpc>
              <a:spcBef>
                <a:spcPts val="200"/>
              </a:spcBef>
              <a:spcAft>
                <a:spcPts val="400"/>
              </a:spcAft>
              <a:buClr>
                <a:schemeClr val="accent1"/>
              </a:buClr>
              <a:buFont typeface="Calibri" pitchFamily="34" charset="0"/>
              <a:buChar char="◦"/>
              <a:defRPr/>
            </a:pPr>
            <a:endParaRPr lang="en-GB" sz="2000" dirty="0">
              <a:solidFill>
                <a:schemeClr val="bg1"/>
              </a:solidFill>
              <a:latin typeface="+mn-lt"/>
              <a:ea typeface="+mn-ea"/>
            </a:endParaRPr>
          </a:p>
        </p:txBody>
      </p:sp>
      <p:sp>
        <p:nvSpPr>
          <p:cNvPr id="7" name="Content Placeholder 2">
            <a:extLst>
              <a:ext uri="{FF2B5EF4-FFF2-40B4-BE49-F238E27FC236}">
                <a16:creationId xmlns:a16="http://schemas.microsoft.com/office/drawing/2014/main" id="{1507DDC5-86B7-47C8-9D2F-ACC795AC3FF0}"/>
              </a:ext>
            </a:extLst>
          </p:cNvPr>
          <p:cNvSpPr txBox="1">
            <a:spLocks/>
          </p:cNvSpPr>
          <p:nvPr/>
        </p:nvSpPr>
        <p:spPr>
          <a:xfrm>
            <a:off x="304800" y="228600"/>
            <a:ext cx="5410200" cy="1143000"/>
          </a:xfrm>
          <a:prstGeom prst="rect">
            <a:avLst/>
          </a:prstGeom>
          <a:solidFill>
            <a:schemeClr val="tx1">
              <a:lumMod val="75000"/>
              <a:lumOff val="25000"/>
              <a:alpha val="75000"/>
            </a:schemeClr>
          </a:solidFill>
        </p:spPr>
        <p:txBody>
          <a:bodyPr vert="horz" lIns="182880" tIns="182880" rIns="182880" bIns="182880" rtlCol="0">
            <a:noAutofit/>
          </a:bodyPr>
          <a:lstStyle/>
          <a:p>
            <a:pPr>
              <a:spcBef>
                <a:spcPct val="0"/>
              </a:spcBef>
              <a:buFontTx/>
              <a:buNone/>
            </a:pPr>
            <a:r>
              <a:rPr lang="en-US" altLang="en-US" sz="2200" b="1" dirty="0">
                <a:solidFill>
                  <a:schemeClr val="bg1"/>
                </a:solidFill>
              </a:rPr>
              <a:t>Embassy Suites – Landmark Center</a:t>
            </a:r>
          </a:p>
          <a:p>
            <a:pPr>
              <a:spcBef>
                <a:spcPct val="0"/>
              </a:spcBef>
              <a:buFontTx/>
              <a:buNone/>
            </a:pPr>
            <a:r>
              <a:rPr lang="en-US" altLang="en-US" sz="2200" dirty="0">
                <a:solidFill>
                  <a:schemeClr val="bg1"/>
                </a:solidFill>
              </a:rPr>
              <a:t>San Antonio, TX</a:t>
            </a:r>
            <a:endParaRPr lang="en-GB" sz="2000" dirty="0">
              <a:solidFill>
                <a:schemeClr val="bg1"/>
              </a:solidFill>
              <a:latin typeface="+mn-lt"/>
              <a:ea typeface="+mn-ea"/>
            </a:endParaRPr>
          </a:p>
        </p:txBody>
      </p:sp>
      <p:pic>
        <p:nvPicPr>
          <p:cNvPr id="4" name="Picture 3">
            <a:extLst>
              <a:ext uri="{FF2B5EF4-FFF2-40B4-BE49-F238E27FC236}">
                <a16:creationId xmlns:a16="http://schemas.microsoft.com/office/drawing/2014/main" id="{E116F696-5975-42E9-96E4-ED4372C47ADB}"/>
              </a:ext>
            </a:extLst>
          </p:cNvPr>
          <p:cNvPicPr>
            <a:picLocks noChangeAspect="1"/>
          </p:cNvPicPr>
          <p:nvPr/>
        </p:nvPicPr>
        <p:blipFill rotWithShape="1">
          <a:blip r:embed="rId4"/>
          <a:srcRect t="3974"/>
          <a:stretch/>
        </p:blipFill>
        <p:spPr>
          <a:xfrm>
            <a:off x="9408160" y="2133600"/>
            <a:ext cx="2926080" cy="2125980"/>
          </a:xfrm>
          <a:prstGeom prst="rect">
            <a:avLst/>
          </a:prstGeom>
          <a:ln w="9525">
            <a:solidFill>
              <a:schemeClr val="tx1"/>
            </a:solidFill>
          </a:ln>
        </p:spPr>
      </p:pic>
      <p:pic>
        <p:nvPicPr>
          <p:cNvPr id="8" name="Picture 7" descr="A picture containing indoor, table, sitting, building&#10;&#10;Description automatically generated">
            <a:extLst>
              <a:ext uri="{FF2B5EF4-FFF2-40B4-BE49-F238E27FC236}">
                <a16:creationId xmlns:a16="http://schemas.microsoft.com/office/drawing/2014/main" id="{01E18A4F-C57F-4C29-A191-A5E92D21E270}"/>
              </a:ext>
            </a:extLst>
          </p:cNvPr>
          <p:cNvPicPr>
            <a:picLocks noChangeAspect="1"/>
          </p:cNvPicPr>
          <p:nvPr/>
        </p:nvPicPr>
        <p:blipFill rotWithShape="1">
          <a:blip r:embed="rId5"/>
          <a:srcRect t="4861"/>
          <a:stretch/>
        </p:blipFill>
        <p:spPr>
          <a:xfrm>
            <a:off x="9408160" y="-33020"/>
            <a:ext cx="2926080" cy="2087880"/>
          </a:xfrm>
          <a:prstGeom prst="rect">
            <a:avLst/>
          </a:prstGeom>
          <a:ln w="9525">
            <a:solidFill>
              <a:schemeClr val="tx1"/>
            </a:solidFill>
          </a:ln>
        </p:spPr>
      </p:pic>
    </p:spTree>
    <p:extLst>
      <p:ext uri="{BB962C8B-B14F-4D97-AF65-F5344CB8AC3E}">
        <p14:creationId xmlns:p14="http://schemas.microsoft.com/office/powerpoint/2010/main" val="578697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C7780B2E-2983-4455-9FA3-95577CDB767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598"/>
          <a:stretch/>
        </p:blipFill>
        <p:spPr bwMode="auto">
          <a:xfrm>
            <a:off x="-4763" y="-76200"/>
            <a:ext cx="123145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a:extLst>
              <a:ext uri="{FF2B5EF4-FFF2-40B4-BE49-F238E27FC236}">
                <a16:creationId xmlns:a16="http://schemas.microsoft.com/office/drawing/2014/main" id="{486D638B-881D-46C9-9802-408AA15A330A}"/>
              </a:ext>
            </a:extLst>
          </p:cNvPr>
          <p:cNvSpPr txBox="1">
            <a:spLocks/>
          </p:cNvSpPr>
          <p:nvPr/>
        </p:nvSpPr>
        <p:spPr>
          <a:xfrm>
            <a:off x="9209734" y="4038600"/>
            <a:ext cx="2982266" cy="2680771"/>
          </a:xfrm>
          <a:prstGeom prst="rect">
            <a:avLst/>
          </a:prstGeom>
          <a:solidFill>
            <a:schemeClr val="tx1">
              <a:lumMod val="75000"/>
              <a:lumOff val="25000"/>
              <a:alpha val="75000"/>
            </a:schemeClr>
          </a:solidFill>
        </p:spPr>
        <p:txBody>
          <a:bodyPr vert="horz" lIns="182880" tIns="182880" rIns="182880" bIns="182880" rtlCol="0">
            <a:noAutofit/>
          </a:bodyPr>
          <a:lstStyle/>
          <a:p>
            <a:r>
              <a:rPr lang="en-US" sz="1300" b="1" dirty="0">
                <a:solidFill>
                  <a:schemeClr val="bg1"/>
                </a:solidFill>
                <a:latin typeface="+mn-lt"/>
              </a:rPr>
              <a:t>Installed: </a:t>
            </a:r>
            <a:r>
              <a:rPr lang="en-US" sz="1300" dirty="0">
                <a:solidFill>
                  <a:schemeClr val="bg1"/>
                </a:solidFill>
                <a:latin typeface="+mn-lt"/>
              </a:rPr>
              <a:t>2/15/2015</a:t>
            </a:r>
          </a:p>
          <a:p>
            <a:r>
              <a:rPr lang="en-US" sz="1300" b="1" dirty="0">
                <a:solidFill>
                  <a:schemeClr val="bg1"/>
                </a:solidFill>
                <a:latin typeface="+mn-lt"/>
              </a:rPr>
              <a:t> Design: </a:t>
            </a:r>
            <a:r>
              <a:rPr lang="en-US" sz="1300" dirty="0">
                <a:solidFill>
                  <a:schemeClr val="bg1"/>
                </a:solidFill>
                <a:latin typeface="+mn-lt"/>
              </a:rPr>
              <a:t>Mark Prescott</a:t>
            </a:r>
          </a:p>
          <a:p>
            <a:r>
              <a:rPr lang="en-US" sz="1300" b="1" dirty="0">
                <a:solidFill>
                  <a:schemeClr val="bg1"/>
                </a:solidFill>
                <a:latin typeface="+mn-lt"/>
              </a:rPr>
              <a:t> Installation: </a:t>
            </a:r>
            <a:r>
              <a:rPr lang="en-US" sz="1300" dirty="0" err="1">
                <a:solidFill>
                  <a:schemeClr val="bg1"/>
                </a:solidFill>
                <a:latin typeface="+mn-lt"/>
              </a:rPr>
              <a:t>Agrosci</a:t>
            </a:r>
            <a:endParaRPr lang="en-US" sz="1300" dirty="0">
              <a:solidFill>
                <a:schemeClr val="bg1"/>
              </a:solidFill>
              <a:latin typeface="+mn-lt"/>
            </a:endParaRPr>
          </a:p>
          <a:p>
            <a:r>
              <a:rPr lang="en-US" sz="1300" b="1" dirty="0">
                <a:solidFill>
                  <a:schemeClr val="bg1"/>
                </a:solidFill>
                <a:latin typeface="+mn-lt"/>
              </a:rPr>
              <a:t> Product: </a:t>
            </a:r>
            <a:r>
              <a:rPr lang="en-US" sz="1300" dirty="0" err="1">
                <a:solidFill>
                  <a:schemeClr val="bg1"/>
                </a:solidFill>
                <a:latin typeface="+mn-lt"/>
              </a:rPr>
              <a:t>Aerogation</a:t>
            </a:r>
            <a:r>
              <a:rPr lang="en-US" sz="1300" dirty="0">
                <a:solidFill>
                  <a:schemeClr val="bg1"/>
                </a:solidFill>
                <a:latin typeface="+mn-lt"/>
              </a:rPr>
              <a:t> active green wall </a:t>
            </a:r>
            <a:r>
              <a:rPr lang="en-US" sz="1300" b="1" dirty="0">
                <a:solidFill>
                  <a:schemeClr val="bg1"/>
                </a:solidFill>
                <a:latin typeface="+mn-lt"/>
              </a:rPr>
              <a:t>system by </a:t>
            </a:r>
            <a:r>
              <a:rPr lang="en-US" sz="1300" dirty="0" err="1">
                <a:solidFill>
                  <a:schemeClr val="bg1"/>
                </a:solidFill>
                <a:latin typeface="+mn-lt"/>
              </a:rPr>
              <a:t>Agrosci</a:t>
            </a:r>
            <a:r>
              <a:rPr lang="en-US" sz="1300" dirty="0">
                <a:solidFill>
                  <a:schemeClr val="bg1"/>
                </a:solidFill>
                <a:latin typeface="+mn-lt"/>
              </a:rPr>
              <a:t> Inc</a:t>
            </a:r>
          </a:p>
          <a:p>
            <a:r>
              <a:rPr lang="en-US" sz="1300" b="1" dirty="0">
                <a:solidFill>
                  <a:schemeClr val="bg1"/>
                </a:solidFill>
                <a:latin typeface="+mn-lt"/>
              </a:rPr>
              <a:t> Size: </a:t>
            </a:r>
            <a:r>
              <a:rPr lang="en-US" sz="1300" dirty="0">
                <a:solidFill>
                  <a:schemeClr val="bg1"/>
                </a:solidFill>
                <a:latin typeface="+mn-lt"/>
              </a:rPr>
              <a:t>35’ by 12’</a:t>
            </a:r>
          </a:p>
          <a:p>
            <a:r>
              <a:rPr lang="en-US" sz="1300" b="1" dirty="0">
                <a:solidFill>
                  <a:schemeClr val="bg1"/>
                </a:solidFill>
                <a:latin typeface="+mn-lt"/>
              </a:rPr>
              <a:t>Pre-planted </a:t>
            </a:r>
            <a:r>
              <a:rPr lang="en-US" sz="1300" dirty="0">
                <a:solidFill>
                  <a:schemeClr val="bg1"/>
                </a:solidFill>
                <a:latin typeface="+mn-lt"/>
              </a:rPr>
              <a:t>off site</a:t>
            </a:r>
          </a:p>
          <a:p>
            <a:r>
              <a:rPr lang="en-US" sz="1300" b="1" dirty="0">
                <a:solidFill>
                  <a:schemeClr val="bg1"/>
                </a:solidFill>
                <a:latin typeface="+mn-lt"/>
              </a:rPr>
              <a:t>Containers – </a:t>
            </a:r>
            <a:r>
              <a:rPr lang="en-US" sz="1300" dirty="0">
                <a:solidFill>
                  <a:schemeClr val="bg1"/>
                </a:solidFill>
                <a:latin typeface="+mn-lt"/>
              </a:rPr>
              <a:t>not removable</a:t>
            </a:r>
          </a:p>
          <a:p>
            <a:r>
              <a:rPr lang="en-US" sz="1300" b="1" dirty="0">
                <a:solidFill>
                  <a:schemeClr val="bg1"/>
                </a:solidFill>
                <a:latin typeface="+mn-lt"/>
              </a:rPr>
              <a:t>Construction:  </a:t>
            </a:r>
            <a:r>
              <a:rPr lang="en-US" sz="1300" dirty="0">
                <a:solidFill>
                  <a:schemeClr val="bg1"/>
                </a:solidFill>
                <a:latin typeface="+mn-lt"/>
              </a:rPr>
              <a:t>$65,000.</a:t>
            </a:r>
          </a:p>
          <a:p>
            <a:r>
              <a:rPr lang="en-US" sz="1300" b="1" dirty="0">
                <a:solidFill>
                  <a:schemeClr val="bg1"/>
                </a:solidFill>
                <a:latin typeface="+mn-lt"/>
              </a:rPr>
              <a:t> </a:t>
            </a:r>
            <a:r>
              <a:rPr lang="en-US" sz="1300" dirty="0">
                <a:solidFill>
                  <a:schemeClr val="bg1"/>
                </a:solidFill>
                <a:latin typeface="+mn-lt"/>
              </a:rPr>
              <a:t>$155.00 / </a:t>
            </a:r>
            <a:r>
              <a:rPr lang="en-US" sz="1300" dirty="0" err="1">
                <a:solidFill>
                  <a:schemeClr val="bg1"/>
                </a:solidFill>
                <a:latin typeface="+mn-lt"/>
              </a:rPr>
              <a:t>Sq</a:t>
            </a:r>
            <a:r>
              <a:rPr lang="en-US" sz="1300" dirty="0">
                <a:solidFill>
                  <a:schemeClr val="bg1"/>
                </a:solidFill>
                <a:latin typeface="+mn-lt"/>
              </a:rPr>
              <a:t> Ft</a:t>
            </a:r>
          </a:p>
          <a:p>
            <a:endParaRPr lang="en-US" sz="1400" b="1" dirty="0"/>
          </a:p>
          <a:p>
            <a:endParaRPr lang="en-US" sz="1400" b="1" dirty="0"/>
          </a:p>
          <a:p>
            <a:endParaRPr lang="en-US" sz="1400" b="1" dirty="0">
              <a:solidFill>
                <a:schemeClr val="bg1"/>
              </a:solidFill>
            </a:endParaRPr>
          </a:p>
          <a:p>
            <a:endParaRPr lang="en-US" sz="1400" dirty="0">
              <a:solidFill>
                <a:schemeClr val="bg1"/>
              </a:solidFill>
            </a:endParaRPr>
          </a:p>
          <a:p>
            <a:pPr marL="384048" lvl="1" indent="-182880" defTabSz="914400" fontAlgn="auto" hangingPunct="1">
              <a:lnSpc>
                <a:spcPct val="90000"/>
              </a:lnSpc>
              <a:spcBef>
                <a:spcPts val="200"/>
              </a:spcBef>
              <a:spcAft>
                <a:spcPts val="400"/>
              </a:spcAft>
              <a:buClr>
                <a:schemeClr val="accent1"/>
              </a:buClr>
              <a:buFont typeface="Calibri" pitchFamily="34" charset="0"/>
              <a:buChar char="◦"/>
              <a:defRPr/>
            </a:pPr>
            <a:endParaRPr lang="en-GB" sz="2000" dirty="0">
              <a:solidFill>
                <a:schemeClr val="bg1"/>
              </a:solidFill>
              <a:latin typeface="+mn-lt"/>
              <a:ea typeface="+mn-ea"/>
            </a:endParaRPr>
          </a:p>
        </p:txBody>
      </p:sp>
      <p:sp>
        <p:nvSpPr>
          <p:cNvPr id="7" name="Content Placeholder 2">
            <a:extLst>
              <a:ext uri="{FF2B5EF4-FFF2-40B4-BE49-F238E27FC236}">
                <a16:creationId xmlns:a16="http://schemas.microsoft.com/office/drawing/2014/main" id="{1507DDC5-86B7-47C8-9D2F-ACC795AC3FF0}"/>
              </a:ext>
            </a:extLst>
          </p:cNvPr>
          <p:cNvSpPr txBox="1">
            <a:spLocks/>
          </p:cNvSpPr>
          <p:nvPr/>
        </p:nvSpPr>
        <p:spPr>
          <a:xfrm>
            <a:off x="304800" y="228600"/>
            <a:ext cx="5029200" cy="1219200"/>
          </a:xfrm>
          <a:prstGeom prst="rect">
            <a:avLst/>
          </a:prstGeom>
          <a:solidFill>
            <a:schemeClr val="tx1">
              <a:lumMod val="75000"/>
              <a:lumOff val="25000"/>
              <a:alpha val="75000"/>
            </a:schemeClr>
          </a:solidFill>
        </p:spPr>
        <p:txBody>
          <a:bodyPr vert="horz" lIns="182880" tIns="182880" rIns="182880" bIns="182880" rtlCol="0">
            <a:noAutofit/>
          </a:bodyPr>
          <a:lstStyle/>
          <a:p>
            <a:pPr>
              <a:spcBef>
                <a:spcPct val="0"/>
              </a:spcBef>
              <a:buFontTx/>
              <a:buNone/>
            </a:pPr>
            <a:r>
              <a:rPr lang="en-US" altLang="en-US" sz="2200" b="1" dirty="0">
                <a:solidFill>
                  <a:schemeClr val="bg1"/>
                </a:solidFill>
              </a:rPr>
              <a:t>1 Hotel </a:t>
            </a:r>
          </a:p>
          <a:p>
            <a:pPr>
              <a:spcBef>
                <a:spcPct val="0"/>
              </a:spcBef>
              <a:buFontTx/>
              <a:buNone/>
            </a:pPr>
            <a:r>
              <a:rPr lang="en-US" altLang="en-US" sz="2200" dirty="0">
                <a:solidFill>
                  <a:schemeClr val="bg1"/>
                </a:solidFill>
              </a:rPr>
              <a:t>South Beach, FL</a:t>
            </a:r>
            <a:endParaRPr lang="en-GB" sz="2000" dirty="0">
              <a:solidFill>
                <a:schemeClr val="bg1"/>
              </a:solidFill>
              <a:latin typeface="+mn-lt"/>
              <a:ea typeface="+mn-ea"/>
            </a:endParaRPr>
          </a:p>
        </p:txBody>
      </p:sp>
      <p:pic>
        <p:nvPicPr>
          <p:cNvPr id="12" name="Picture 2" descr="Related image">
            <a:extLst>
              <a:ext uri="{FF2B5EF4-FFF2-40B4-BE49-F238E27FC236}">
                <a16:creationId xmlns:a16="http://schemas.microsoft.com/office/drawing/2014/main" id="{7FA61269-5F03-44F0-8B1D-FCB5366F72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76200"/>
            <a:ext cx="2982482" cy="268077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319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7993C385-380D-49C4-A43A-DD14DB41409F}"/>
              </a:ext>
            </a:extLst>
          </p:cNvPr>
          <p:cNvPicPr>
            <a:picLocks noChangeAspect="1"/>
          </p:cNvPicPr>
          <p:nvPr/>
        </p:nvPicPr>
        <p:blipFill rotWithShape="1">
          <a:blip r:embed="rId3"/>
          <a:srcRect l="40462" r="16185"/>
          <a:stretch/>
        </p:blipFill>
        <p:spPr>
          <a:xfrm rot="5400000">
            <a:off x="2649682" y="-2684318"/>
            <a:ext cx="6858000" cy="12226636"/>
          </a:xfrm>
          <a:prstGeom prst="rect">
            <a:avLst/>
          </a:prstGeom>
        </p:spPr>
      </p:pic>
      <p:sp>
        <p:nvSpPr>
          <p:cNvPr id="6" name="Content Placeholder 2">
            <a:extLst>
              <a:ext uri="{FF2B5EF4-FFF2-40B4-BE49-F238E27FC236}">
                <a16:creationId xmlns:a16="http://schemas.microsoft.com/office/drawing/2014/main" id="{486D638B-881D-46C9-9802-408AA15A330A}"/>
              </a:ext>
            </a:extLst>
          </p:cNvPr>
          <p:cNvSpPr txBox="1">
            <a:spLocks/>
          </p:cNvSpPr>
          <p:nvPr/>
        </p:nvSpPr>
        <p:spPr>
          <a:xfrm>
            <a:off x="392354" y="1828800"/>
            <a:ext cx="4179646" cy="4495800"/>
          </a:xfrm>
          <a:prstGeom prst="rect">
            <a:avLst/>
          </a:prstGeom>
          <a:solidFill>
            <a:schemeClr val="tx1">
              <a:lumMod val="75000"/>
              <a:lumOff val="25000"/>
              <a:alpha val="75000"/>
            </a:schemeClr>
          </a:solidFill>
        </p:spPr>
        <p:txBody>
          <a:bodyPr vert="horz" lIns="182880" tIns="182880" rIns="182880" bIns="182880" rtlCol="0">
            <a:noAutofit/>
          </a:bodyPr>
          <a:lstStyle/>
          <a:p>
            <a:r>
              <a:rPr lang="en-US" sz="1300" b="1" dirty="0">
                <a:solidFill>
                  <a:schemeClr val="bg1"/>
                </a:solidFill>
                <a:latin typeface="+mn-lt"/>
              </a:rPr>
              <a:t>Name of Project: </a:t>
            </a:r>
            <a:r>
              <a:rPr lang="en-US" sz="1300" dirty="0">
                <a:solidFill>
                  <a:schemeClr val="bg1"/>
                </a:solidFill>
                <a:latin typeface="+mn-lt"/>
              </a:rPr>
              <a:t>655 West Broadway</a:t>
            </a:r>
          </a:p>
          <a:p>
            <a:r>
              <a:rPr lang="en-US" sz="1300" b="1" dirty="0">
                <a:solidFill>
                  <a:schemeClr val="bg1"/>
                </a:solidFill>
                <a:latin typeface="+mn-lt"/>
              </a:rPr>
              <a:t>Installed: </a:t>
            </a:r>
            <a:r>
              <a:rPr lang="en-US" sz="1300" dirty="0">
                <a:solidFill>
                  <a:schemeClr val="bg1"/>
                </a:solidFill>
                <a:latin typeface="+mn-lt"/>
              </a:rPr>
              <a:t>January 2020</a:t>
            </a:r>
          </a:p>
          <a:p>
            <a:r>
              <a:rPr lang="en-US" sz="1300" b="1" dirty="0">
                <a:solidFill>
                  <a:schemeClr val="bg1"/>
                </a:solidFill>
                <a:latin typeface="+mn-lt"/>
              </a:rPr>
              <a:t>Designed &amp; installed by: </a:t>
            </a:r>
            <a:r>
              <a:rPr lang="en-US" sz="1300" dirty="0" err="1">
                <a:solidFill>
                  <a:schemeClr val="bg1"/>
                </a:solidFill>
                <a:latin typeface="+mn-lt"/>
              </a:rPr>
              <a:t>SageGreenLife</a:t>
            </a:r>
            <a:r>
              <a:rPr lang="en-US" sz="1300" dirty="0">
                <a:solidFill>
                  <a:schemeClr val="bg1"/>
                </a:solidFill>
                <a:latin typeface="+mn-lt"/>
              </a:rPr>
              <a:t>, Michele Arnold Kush of </a:t>
            </a:r>
            <a:r>
              <a:rPr lang="en-US" sz="1300" dirty="0" err="1">
                <a:solidFill>
                  <a:schemeClr val="bg1"/>
                </a:solidFill>
                <a:latin typeface="+mn-lt"/>
              </a:rPr>
              <a:t>Safdie</a:t>
            </a:r>
            <a:r>
              <a:rPr lang="en-US" sz="1300" dirty="0">
                <a:solidFill>
                  <a:schemeClr val="bg1"/>
                </a:solidFill>
                <a:latin typeface="+mn-lt"/>
              </a:rPr>
              <a:t> Architects, and </a:t>
            </a:r>
            <a:r>
              <a:rPr lang="en-US" sz="1300" dirty="0" err="1">
                <a:solidFill>
                  <a:schemeClr val="bg1"/>
                </a:solidFill>
                <a:latin typeface="+mn-lt"/>
              </a:rPr>
              <a:t>GreenScaped</a:t>
            </a:r>
            <a:r>
              <a:rPr lang="en-US" sz="1300" dirty="0">
                <a:solidFill>
                  <a:schemeClr val="bg1"/>
                </a:solidFill>
                <a:latin typeface="+mn-lt"/>
              </a:rPr>
              <a:t> Buildings</a:t>
            </a:r>
          </a:p>
          <a:p>
            <a:r>
              <a:rPr lang="en-US" sz="1300" b="1" dirty="0">
                <a:solidFill>
                  <a:schemeClr val="bg1"/>
                </a:solidFill>
                <a:latin typeface="+mn-lt"/>
              </a:rPr>
              <a:t>Product: </a:t>
            </a:r>
            <a:r>
              <a:rPr lang="en-US" sz="1300" dirty="0" err="1">
                <a:solidFill>
                  <a:schemeClr val="bg1"/>
                </a:solidFill>
                <a:latin typeface="+mn-lt"/>
              </a:rPr>
              <a:t>SageGreenLife</a:t>
            </a:r>
            <a:r>
              <a:rPr lang="en-US" sz="1300" dirty="0">
                <a:solidFill>
                  <a:schemeClr val="bg1"/>
                </a:solidFill>
                <a:latin typeface="+mn-lt"/>
              </a:rPr>
              <a:t> </a:t>
            </a:r>
            <a:r>
              <a:rPr lang="en-US" sz="1300" dirty="0" err="1">
                <a:solidFill>
                  <a:schemeClr val="bg1"/>
                </a:solidFill>
                <a:latin typeface="+mn-lt"/>
              </a:rPr>
              <a:t>Biotiles</a:t>
            </a:r>
            <a:endParaRPr lang="en-US" sz="1300" dirty="0">
              <a:solidFill>
                <a:schemeClr val="bg1"/>
              </a:solidFill>
              <a:latin typeface="+mn-lt"/>
            </a:endParaRPr>
          </a:p>
          <a:p>
            <a:r>
              <a:rPr lang="en-US" sz="1300" b="1" dirty="0">
                <a:solidFill>
                  <a:schemeClr val="bg1"/>
                </a:solidFill>
                <a:latin typeface="+mn-lt"/>
              </a:rPr>
              <a:t>Size: </a:t>
            </a:r>
            <a:r>
              <a:rPr lang="en-US" sz="1300" dirty="0">
                <a:solidFill>
                  <a:schemeClr val="bg1"/>
                </a:solidFill>
                <a:latin typeface="+mn-lt"/>
              </a:rPr>
              <a:t>300 sq ft</a:t>
            </a:r>
          </a:p>
          <a:p>
            <a:r>
              <a:rPr lang="en-US" sz="1300" b="1" dirty="0">
                <a:solidFill>
                  <a:schemeClr val="bg1"/>
                </a:solidFill>
                <a:latin typeface="+mn-lt"/>
              </a:rPr>
              <a:t>Utilities: </a:t>
            </a:r>
            <a:r>
              <a:rPr lang="en-US" sz="1300" dirty="0">
                <a:solidFill>
                  <a:schemeClr val="bg1"/>
                </a:solidFill>
                <a:latin typeface="+mn-lt"/>
              </a:rPr>
              <a:t>irrigation components located in garage one floor below. Includes remote sensors and drains to sewer. Supplemental lighting provides 150+ foot candles over entire wall. </a:t>
            </a:r>
          </a:p>
          <a:p>
            <a:r>
              <a:rPr lang="en-US" sz="1300" b="1" dirty="0">
                <a:solidFill>
                  <a:schemeClr val="bg1"/>
                </a:solidFill>
                <a:latin typeface="+mn-lt"/>
              </a:rPr>
              <a:t>Planted </a:t>
            </a:r>
            <a:r>
              <a:rPr lang="en-US" sz="1300" dirty="0">
                <a:solidFill>
                  <a:schemeClr val="bg1"/>
                </a:solidFill>
                <a:latin typeface="+mn-lt"/>
              </a:rPr>
              <a:t>Pre-planted </a:t>
            </a:r>
            <a:r>
              <a:rPr lang="en-US" sz="1300" dirty="0" err="1">
                <a:solidFill>
                  <a:schemeClr val="bg1"/>
                </a:solidFill>
                <a:latin typeface="+mn-lt"/>
              </a:rPr>
              <a:t>Biotiles</a:t>
            </a:r>
            <a:r>
              <a:rPr lang="en-US" sz="1300" dirty="0">
                <a:solidFill>
                  <a:schemeClr val="bg1"/>
                </a:solidFill>
                <a:latin typeface="+mn-lt"/>
              </a:rPr>
              <a:t> were grown off-site for 4 months.</a:t>
            </a:r>
          </a:p>
          <a:p>
            <a:r>
              <a:rPr lang="en-US" sz="1300" b="1" dirty="0">
                <a:solidFill>
                  <a:schemeClr val="bg1"/>
                </a:solidFill>
                <a:latin typeface="+mn-lt"/>
              </a:rPr>
              <a:t>Plants: </a:t>
            </a:r>
            <a:r>
              <a:rPr lang="en-US" sz="1300" dirty="0">
                <a:solidFill>
                  <a:schemeClr val="bg1"/>
                </a:solidFill>
                <a:latin typeface="+mn-lt"/>
              </a:rPr>
              <a:t>1972 plants used. Lemon lime dracaena, Schefflera </a:t>
            </a:r>
            <a:r>
              <a:rPr lang="en-US" sz="1300" dirty="0" err="1">
                <a:solidFill>
                  <a:schemeClr val="bg1"/>
                </a:solidFill>
                <a:latin typeface="+mn-lt"/>
              </a:rPr>
              <a:t>arboricola</a:t>
            </a:r>
            <a:r>
              <a:rPr lang="en-US" sz="1300" dirty="0">
                <a:solidFill>
                  <a:schemeClr val="bg1"/>
                </a:solidFill>
                <a:latin typeface="+mn-lt"/>
              </a:rPr>
              <a:t>, Dracaena compacta, Neon </a:t>
            </a:r>
            <a:r>
              <a:rPr lang="en-US" sz="1300" dirty="0" err="1">
                <a:solidFill>
                  <a:schemeClr val="bg1"/>
                </a:solidFill>
                <a:latin typeface="+mn-lt"/>
              </a:rPr>
              <a:t>pothos</a:t>
            </a:r>
            <a:r>
              <a:rPr lang="en-US" sz="1300" dirty="0">
                <a:solidFill>
                  <a:schemeClr val="bg1"/>
                </a:solidFill>
                <a:latin typeface="+mn-lt"/>
              </a:rPr>
              <a:t>, Austral gem ferns, Dracaena </a:t>
            </a:r>
            <a:r>
              <a:rPr lang="en-US" sz="1300" dirty="0" err="1">
                <a:solidFill>
                  <a:schemeClr val="bg1"/>
                </a:solidFill>
                <a:latin typeface="+mn-lt"/>
              </a:rPr>
              <a:t>warnekii</a:t>
            </a:r>
            <a:r>
              <a:rPr lang="en-US" sz="1300" dirty="0">
                <a:solidFill>
                  <a:schemeClr val="bg1"/>
                </a:solidFill>
                <a:latin typeface="+mn-lt"/>
              </a:rPr>
              <a:t>, </a:t>
            </a:r>
            <a:r>
              <a:rPr lang="en-US" sz="1300" dirty="0" err="1">
                <a:solidFill>
                  <a:schemeClr val="bg1"/>
                </a:solidFill>
                <a:latin typeface="+mn-lt"/>
              </a:rPr>
              <a:t>Cordatum</a:t>
            </a:r>
            <a:r>
              <a:rPr lang="en-US" sz="1300" dirty="0">
                <a:solidFill>
                  <a:schemeClr val="bg1"/>
                </a:solidFill>
                <a:latin typeface="+mn-lt"/>
              </a:rPr>
              <a:t> philodendron</a:t>
            </a:r>
            <a:r>
              <a:rPr lang="en-US" sz="1300" b="1" dirty="0">
                <a:solidFill>
                  <a:schemeClr val="bg1"/>
                </a:solidFill>
                <a:latin typeface="+mn-lt"/>
              </a:rPr>
              <a:t>.</a:t>
            </a:r>
            <a:endParaRPr lang="en-US" sz="1300" dirty="0">
              <a:solidFill>
                <a:schemeClr val="bg1"/>
              </a:solidFill>
              <a:latin typeface="+mn-lt"/>
            </a:endParaRPr>
          </a:p>
          <a:p>
            <a:r>
              <a:rPr lang="en-US" sz="1300" b="1" dirty="0">
                <a:solidFill>
                  <a:schemeClr val="bg1"/>
                </a:solidFill>
                <a:latin typeface="+mn-lt"/>
              </a:rPr>
              <a:t>Construction : </a:t>
            </a:r>
            <a:r>
              <a:rPr lang="en-US" sz="1300" dirty="0">
                <a:solidFill>
                  <a:schemeClr val="bg1"/>
                </a:solidFill>
                <a:latin typeface="+mn-lt"/>
              </a:rPr>
              <a:t>$65,000 - $227/sq ft</a:t>
            </a:r>
          </a:p>
          <a:p>
            <a:r>
              <a:rPr lang="en-US" sz="1300" b="1" dirty="0">
                <a:solidFill>
                  <a:schemeClr val="bg1"/>
                </a:solidFill>
                <a:latin typeface="+mn-lt"/>
              </a:rPr>
              <a:t>Maintenance : </a:t>
            </a:r>
            <a:r>
              <a:rPr lang="en-US" sz="1300" dirty="0">
                <a:solidFill>
                  <a:schemeClr val="bg1"/>
                </a:solidFill>
                <a:latin typeface="+mn-lt"/>
              </a:rPr>
              <a:t>$900/</a:t>
            </a:r>
            <a:r>
              <a:rPr lang="en-US" sz="1300" dirty="0" err="1">
                <a:solidFill>
                  <a:schemeClr val="bg1"/>
                </a:solidFill>
                <a:latin typeface="+mn-lt"/>
              </a:rPr>
              <a:t>mo</a:t>
            </a:r>
            <a:r>
              <a:rPr lang="en-US" sz="1300" dirty="0">
                <a:solidFill>
                  <a:schemeClr val="bg1"/>
                </a:solidFill>
                <a:latin typeface="+mn-lt"/>
              </a:rPr>
              <a:t> or $3.15/ sq ft</a:t>
            </a:r>
          </a:p>
          <a:p>
            <a:endParaRPr lang="en-US" sz="1400" dirty="0"/>
          </a:p>
          <a:p>
            <a:r>
              <a:rPr lang="en-US" sz="1400" b="1" dirty="0"/>
              <a:t> </a:t>
            </a:r>
            <a:endParaRPr lang="en-US" sz="1400" dirty="0"/>
          </a:p>
          <a:p>
            <a:pPr marL="384048" lvl="1" indent="-182880" defTabSz="914400" fontAlgn="auto" hangingPunct="1">
              <a:lnSpc>
                <a:spcPct val="90000"/>
              </a:lnSpc>
              <a:spcBef>
                <a:spcPts val="200"/>
              </a:spcBef>
              <a:spcAft>
                <a:spcPts val="400"/>
              </a:spcAft>
              <a:buClr>
                <a:schemeClr val="accent1"/>
              </a:buClr>
              <a:buFont typeface="Calibri" pitchFamily="34" charset="0"/>
              <a:buChar char="◦"/>
              <a:defRPr/>
            </a:pPr>
            <a:endParaRPr lang="en-GB" sz="2000" dirty="0">
              <a:solidFill>
                <a:schemeClr val="bg1"/>
              </a:solidFill>
              <a:latin typeface="+mn-lt"/>
              <a:ea typeface="+mn-ea"/>
            </a:endParaRPr>
          </a:p>
        </p:txBody>
      </p:sp>
      <p:sp>
        <p:nvSpPr>
          <p:cNvPr id="7" name="Content Placeholder 2">
            <a:extLst>
              <a:ext uri="{FF2B5EF4-FFF2-40B4-BE49-F238E27FC236}">
                <a16:creationId xmlns:a16="http://schemas.microsoft.com/office/drawing/2014/main" id="{1507DDC5-86B7-47C8-9D2F-ACC795AC3FF0}"/>
              </a:ext>
            </a:extLst>
          </p:cNvPr>
          <p:cNvSpPr txBox="1">
            <a:spLocks/>
          </p:cNvSpPr>
          <p:nvPr/>
        </p:nvSpPr>
        <p:spPr>
          <a:xfrm>
            <a:off x="381000" y="228600"/>
            <a:ext cx="5029200" cy="1219200"/>
          </a:xfrm>
          <a:prstGeom prst="rect">
            <a:avLst/>
          </a:prstGeom>
          <a:solidFill>
            <a:schemeClr val="tx1">
              <a:lumMod val="75000"/>
              <a:lumOff val="25000"/>
              <a:alpha val="75000"/>
            </a:schemeClr>
          </a:solidFill>
        </p:spPr>
        <p:txBody>
          <a:bodyPr vert="horz" lIns="182880" tIns="182880" rIns="182880" bIns="182880" rtlCol="0">
            <a:noAutofit/>
          </a:bodyPr>
          <a:lstStyle/>
          <a:p>
            <a:pPr>
              <a:spcBef>
                <a:spcPct val="0"/>
              </a:spcBef>
              <a:buFontTx/>
              <a:buNone/>
            </a:pPr>
            <a:r>
              <a:rPr lang="en-US" altLang="en-US" sz="2200" b="1" dirty="0">
                <a:solidFill>
                  <a:schemeClr val="bg1"/>
                </a:solidFill>
              </a:rPr>
              <a:t>655 West Broadway</a:t>
            </a:r>
          </a:p>
          <a:p>
            <a:pPr>
              <a:spcBef>
                <a:spcPct val="0"/>
              </a:spcBef>
              <a:buFontTx/>
              <a:buNone/>
            </a:pPr>
            <a:r>
              <a:rPr lang="en-US" altLang="en-US" sz="2200" dirty="0">
                <a:solidFill>
                  <a:schemeClr val="bg1"/>
                </a:solidFill>
              </a:rPr>
              <a:t>San Diego, CA</a:t>
            </a:r>
            <a:endParaRPr lang="en-GB" sz="2000" dirty="0">
              <a:solidFill>
                <a:schemeClr val="bg1"/>
              </a:solidFill>
              <a:latin typeface="+mn-lt"/>
              <a:ea typeface="+mn-ea"/>
            </a:endParaRPr>
          </a:p>
        </p:txBody>
      </p:sp>
      <p:pic>
        <p:nvPicPr>
          <p:cNvPr id="8" name="Picture 7" descr="A picture containing road, outdoor, building, truck&#10;&#10;Description automatically generated">
            <a:extLst>
              <a:ext uri="{FF2B5EF4-FFF2-40B4-BE49-F238E27FC236}">
                <a16:creationId xmlns:a16="http://schemas.microsoft.com/office/drawing/2014/main" id="{A042B9D7-06BA-4014-897C-FC484AE0A4BD}"/>
              </a:ext>
            </a:extLst>
          </p:cNvPr>
          <p:cNvPicPr>
            <a:picLocks noChangeAspect="1"/>
          </p:cNvPicPr>
          <p:nvPr/>
        </p:nvPicPr>
        <p:blipFill rotWithShape="1">
          <a:blip r:embed="rId4"/>
          <a:srcRect l="12338" t="20674" r="4671" b="12106"/>
          <a:stretch/>
        </p:blipFill>
        <p:spPr>
          <a:xfrm>
            <a:off x="10244051" y="152984"/>
            <a:ext cx="1920240" cy="3199816"/>
          </a:xfrm>
          <a:prstGeom prst="rect">
            <a:avLst/>
          </a:prstGeom>
          <a:ln w="9525">
            <a:solidFill>
              <a:schemeClr val="tx1"/>
            </a:solidFill>
          </a:ln>
        </p:spPr>
      </p:pic>
    </p:spTree>
    <p:extLst>
      <p:ext uri="{BB962C8B-B14F-4D97-AF65-F5344CB8AC3E}">
        <p14:creationId xmlns:p14="http://schemas.microsoft.com/office/powerpoint/2010/main" val="3839962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that has a sign on the side of a building&#10;&#10;Description automatically generated">
            <a:extLst>
              <a:ext uri="{FF2B5EF4-FFF2-40B4-BE49-F238E27FC236}">
                <a16:creationId xmlns:a16="http://schemas.microsoft.com/office/drawing/2014/main" id="{DD0C4D60-15D0-4C2C-B681-574F02AA23D2}"/>
              </a:ext>
            </a:extLst>
          </p:cNvPr>
          <p:cNvPicPr>
            <a:picLocks noChangeAspect="1"/>
          </p:cNvPicPr>
          <p:nvPr/>
        </p:nvPicPr>
        <p:blipFill rotWithShape="1">
          <a:blip r:embed="rId3"/>
          <a:srcRect t="15015" r="9910" b="17418"/>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486D638B-881D-46C9-9802-408AA15A330A}"/>
              </a:ext>
            </a:extLst>
          </p:cNvPr>
          <p:cNvSpPr txBox="1">
            <a:spLocks/>
          </p:cNvSpPr>
          <p:nvPr/>
        </p:nvSpPr>
        <p:spPr>
          <a:xfrm>
            <a:off x="392354" y="1828800"/>
            <a:ext cx="3189046" cy="4114800"/>
          </a:xfrm>
          <a:prstGeom prst="rect">
            <a:avLst/>
          </a:prstGeom>
          <a:solidFill>
            <a:schemeClr val="tx1">
              <a:lumMod val="75000"/>
              <a:lumOff val="25000"/>
              <a:alpha val="75000"/>
            </a:schemeClr>
          </a:solidFill>
        </p:spPr>
        <p:txBody>
          <a:bodyPr vert="horz" lIns="182880" tIns="182880" rIns="182880" bIns="182880" rtlCol="0">
            <a:noAutofit/>
          </a:bodyPr>
          <a:lstStyle/>
          <a:p>
            <a:r>
              <a:rPr lang="en-US" sz="1300" b="1" dirty="0">
                <a:solidFill>
                  <a:schemeClr val="bg1"/>
                </a:solidFill>
                <a:latin typeface="+mn-lt"/>
              </a:rPr>
              <a:t>Name of Project: </a:t>
            </a:r>
            <a:r>
              <a:rPr lang="en-US" sz="1300" dirty="0">
                <a:solidFill>
                  <a:schemeClr val="bg1"/>
                </a:solidFill>
                <a:latin typeface="+mn-lt"/>
              </a:rPr>
              <a:t>Coffee Bean and </a:t>
            </a:r>
          </a:p>
          <a:p>
            <a:r>
              <a:rPr lang="en-US" sz="1300" dirty="0">
                <a:solidFill>
                  <a:schemeClr val="bg1"/>
                </a:solidFill>
                <a:latin typeface="+mn-lt"/>
              </a:rPr>
              <a:t>Tea Leaf</a:t>
            </a:r>
          </a:p>
          <a:p>
            <a:r>
              <a:rPr lang="en-US" sz="1300" b="1" dirty="0">
                <a:solidFill>
                  <a:schemeClr val="bg1"/>
                </a:solidFill>
                <a:latin typeface="+mn-lt"/>
              </a:rPr>
              <a:t>Installed: </a:t>
            </a:r>
            <a:r>
              <a:rPr lang="en-US" sz="1300" dirty="0">
                <a:solidFill>
                  <a:schemeClr val="bg1"/>
                </a:solidFill>
                <a:latin typeface="+mn-lt"/>
              </a:rPr>
              <a:t>October 2018</a:t>
            </a:r>
          </a:p>
          <a:p>
            <a:r>
              <a:rPr lang="en-US" sz="1300" b="1" dirty="0">
                <a:solidFill>
                  <a:schemeClr val="bg1"/>
                </a:solidFill>
                <a:latin typeface="+mn-lt"/>
              </a:rPr>
              <a:t>Designer: </a:t>
            </a:r>
            <a:r>
              <a:rPr lang="en-US" sz="1300" dirty="0">
                <a:solidFill>
                  <a:schemeClr val="bg1"/>
                </a:solidFill>
                <a:latin typeface="+mn-lt"/>
              </a:rPr>
              <a:t>Lyons Warren</a:t>
            </a:r>
          </a:p>
          <a:p>
            <a:r>
              <a:rPr lang="en-US" sz="1300" b="1" dirty="0">
                <a:solidFill>
                  <a:schemeClr val="bg1"/>
                </a:solidFill>
                <a:latin typeface="+mn-lt"/>
              </a:rPr>
              <a:t>Installed by: </a:t>
            </a:r>
            <a:r>
              <a:rPr lang="en-US" sz="1300" dirty="0">
                <a:solidFill>
                  <a:schemeClr val="bg1"/>
                </a:solidFill>
                <a:latin typeface="+mn-lt"/>
              </a:rPr>
              <a:t>Elevation Vertical Gardens &amp; Living Walls, Inc.</a:t>
            </a:r>
          </a:p>
          <a:p>
            <a:r>
              <a:rPr lang="en-US" sz="1300" b="1" dirty="0">
                <a:solidFill>
                  <a:schemeClr val="bg1"/>
                </a:solidFill>
                <a:latin typeface="+mn-lt"/>
              </a:rPr>
              <a:t>Product: </a:t>
            </a:r>
            <a:r>
              <a:rPr lang="en-US" sz="1300" dirty="0" err="1">
                <a:solidFill>
                  <a:schemeClr val="bg1"/>
                </a:solidFill>
                <a:latin typeface="+mn-lt"/>
              </a:rPr>
              <a:t>Varden</a:t>
            </a:r>
            <a:r>
              <a:rPr lang="en-US" sz="1300" dirty="0">
                <a:solidFill>
                  <a:schemeClr val="bg1"/>
                </a:solidFill>
                <a:latin typeface="+mn-lt"/>
              </a:rPr>
              <a:t> </a:t>
            </a:r>
          </a:p>
          <a:p>
            <a:r>
              <a:rPr lang="en-US" sz="1300" b="1" dirty="0">
                <a:solidFill>
                  <a:schemeClr val="bg1"/>
                </a:solidFill>
                <a:latin typeface="+mn-lt"/>
              </a:rPr>
              <a:t>Size: </a:t>
            </a:r>
            <a:r>
              <a:rPr lang="en-US" sz="1300" dirty="0">
                <a:solidFill>
                  <a:schemeClr val="bg1"/>
                </a:solidFill>
                <a:latin typeface="+mn-lt"/>
              </a:rPr>
              <a:t>168 sq ft composed of eight 10’x1.5’ floating panels</a:t>
            </a:r>
          </a:p>
          <a:p>
            <a:r>
              <a:rPr lang="en-US" sz="1300" b="1" dirty="0">
                <a:solidFill>
                  <a:schemeClr val="bg1"/>
                </a:solidFill>
                <a:latin typeface="+mn-lt"/>
              </a:rPr>
              <a:t>Utilities</a:t>
            </a:r>
            <a:r>
              <a:rPr lang="en-US" sz="1300" dirty="0">
                <a:solidFill>
                  <a:schemeClr val="bg1"/>
                </a:solidFill>
                <a:latin typeface="+mn-lt"/>
              </a:rPr>
              <a:t>: Drip  irrigation with 6” spacing, custom catch basins.  </a:t>
            </a:r>
          </a:p>
          <a:p>
            <a:r>
              <a:rPr lang="en-US" sz="1300" b="1" dirty="0">
                <a:solidFill>
                  <a:schemeClr val="bg1"/>
                </a:solidFill>
                <a:latin typeface="+mn-lt"/>
              </a:rPr>
              <a:t>Planted: </a:t>
            </a:r>
            <a:r>
              <a:rPr lang="en-US" sz="1300" dirty="0">
                <a:solidFill>
                  <a:schemeClr val="bg1"/>
                </a:solidFill>
                <a:latin typeface="+mn-lt"/>
              </a:rPr>
              <a:t>Planted onsite. </a:t>
            </a:r>
          </a:p>
          <a:p>
            <a:r>
              <a:rPr lang="en-US" sz="1300" b="1" dirty="0">
                <a:solidFill>
                  <a:schemeClr val="bg1"/>
                </a:solidFill>
                <a:latin typeface="+mn-lt"/>
              </a:rPr>
              <a:t>Plants: </a:t>
            </a:r>
            <a:r>
              <a:rPr lang="en-US" sz="1300" dirty="0" err="1">
                <a:solidFill>
                  <a:schemeClr val="bg1"/>
                </a:solidFill>
                <a:latin typeface="+mn-lt"/>
              </a:rPr>
              <a:t>Tradescantia</a:t>
            </a:r>
            <a:r>
              <a:rPr lang="en-US" sz="1300" dirty="0">
                <a:solidFill>
                  <a:schemeClr val="bg1"/>
                </a:solidFill>
                <a:latin typeface="+mn-lt"/>
              </a:rPr>
              <a:t> pallida, Senecio </a:t>
            </a:r>
            <a:r>
              <a:rPr lang="en-US" sz="1300" dirty="0" err="1">
                <a:solidFill>
                  <a:schemeClr val="bg1"/>
                </a:solidFill>
                <a:latin typeface="+mn-lt"/>
              </a:rPr>
              <a:t>mandraliscae</a:t>
            </a:r>
            <a:r>
              <a:rPr lang="en-US" sz="1300" dirty="0">
                <a:solidFill>
                  <a:schemeClr val="bg1"/>
                </a:solidFill>
                <a:latin typeface="+mn-lt"/>
              </a:rPr>
              <a:t>, and Sedum </a:t>
            </a:r>
            <a:r>
              <a:rPr lang="en-US" sz="1300" dirty="0" err="1">
                <a:solidFill>
                  <a:schemeClr val="bg1"/>
                </a:solidFill>
                <a:latin typeface="+mn-lt"/>
              </a:rPr>
              <a:t>morganianum</a:t>
            </a:r>
            <a:r>
              <a:rPr lang="en-US" sz="1300" dirty="0">
                <a:solidFill>
                  <a:schemeClr val="bg1"/>
                </a:solidFill>
                <a:latin typeface="+mn-lt"/>
              </a:rPr>
              <a:t>.</a:t>
            </a:r>
          </a:p>
          <a:p>
            <a:r>
              <a:rPr lang="en-US" sz="1300" b="1" dirty="0">
                <a:solidFill>
                  <a:schemeClr val="bg1"/>
                </a:solidFill>
                <a:latin typeface="+mn-lt"/>
              </a:rPr>
              <a:t>Construction : </a:t>
            </a:r>
            <a:r>
              <a:rPr lang="en-US" sz="1300" dirty="0">
                <a:solidFill>
                  <a:schemeClr val="bg1"/>
                </a:solidFill>
                <a:latin typeface="+mn-lt"/>
              </a:rPr>
              <a:t>$17,817 - $106/sq ft</a:t>
            </a:r>
          </a:p>
          <a:p>
            <a:r>
              <a:rPr lang="en-US" sz="1300" b="1" dirty="0">
                <a:solidFill>
                  <a:schemeClr val="bg1"/>
                </a:solidFill>
                <a:latin typeface="+mn-lt"/>
              </a:rPr>
              <a:t>Maintenance : </a:t>
            </a:r>
            <a:r>
              <a:rPr lang="en-US" sz="1300" dirty="0">
                <a:solidFill>
                  <a:schemeClr val="bg1"/>
                </a:solidFill>
                <a:latin typeface="+mn-lt"/>
              </a:rPr>
              <a:t>$300/bi-monthly or $3.57/ sq ft</a:t>
            </a:r>
          </a:p>
          <a:p>
            <a:endParaRPr lang="en-US" sz="1400" dirty="0"/>
          </a:p>
          <a:p>
            <a:r>
              <a:rPr lang="en-US" sz="1400" b="1" dirty="0"/>
              <a:t> </a:t>
            </a:r>
            <a:endParaRPr lang="en-US" sz="1400" dirty="0"/>
          </a:p>
          <a:p>
            <a:pPr marL="384048" lvl="1" indent="-182880" defTabSz="914400" fontAlgn="auto" hangingPunct="1">
              <a:lnSpc>
                <a:spcPct val="90000"/>
              </a:lnSpc>
              <a:spcBef>
                <a:spcPts val="200"/>
              </a:spcBef>
              <a:spcAft>
                <a:spcPts val="400"/>
              </a:spcAft>
              <a:buClr>
                <a:schemeClr val="accent1"/>
              </a:buClr>
              <a:buFont typeface="Calibri" pitchFamily="34" charset="0"/>
              <a:buChar char="◦"/>
              <a:defRPr/>
            </a:pPr>
            <a:endParaRPr lang="en-GB" sz="2000" dirty="0">
              <a:solidFill>
                <a:schemeClr val="bg1"/>
              </a:solidFill>
              <a:latin typeface="+mn-lt"/>
              <a:ea typeface="+mn-ea"/>
            </a:endParaRPr>
          </a:p>
        </p:txBody>
      </p:sp>
      <p:sp>
        <p:nvSpPr>
          <p:cNvPr id="7" name="Content Placeholder 2">
            <a:extLst>
              <a:ext uri="{FF2B5EF4-FFF2-40B4-BE49-F238E27FC236}">
                <a16:creationId xmlns:a16="http://schemas.microsoft.com/office/drawing/2014/main" id="{1507DDC5-86B7-47C8-9D2F-ACC795AC3FF0}"/>
              </a:ext>
            </a:extLst>
          </p:cNvPr>
          <p:cNvSpPr txBox="1">
            <a:spLocks/>
          </p:cNvSpPr>
          <p:nvPr/>
        </p:nvSpPr>
        <p:spPr>
          <a:xfrm>
            <a:off x="381000" y="228600"/>
            <a:ext cx="5029200" cy="1219200"/>
          </a:xfrm>
          <a:prstGeom prst="rect">
            <a:avLst/>
          </a:prstGeom>
          <a:solidFill>
            <a:schemeClr val="tx1">
              <a:lumMod val="75000"/>
              <a:lumOff val="25000"/>
              <a:alpha val="75000"/>
            </a:schemeClr>
          </a:solidFill>
        </p:spPr>
        <p:txBody>
          <a:bodyPr vert="horz" lIns="182880" tIns="182880" rIns="182880" bIns="182880" rtlCol="0">
            <a:noAutofit/>
          </a:bodyPr>
          <a:lstStyle/>
          <a:p>
            <a:pPr>
              <a:spcBef>
                <a:spcPct val="0"/>
              </a:spcBef>
              <a:buFontTx/>
              <a:buNone/>
            </a:pPr>
            <a:r>
              <a:rPr lang="en-US" altLang="en-US" sz="2200" b="1" dirty="0">
                <a:solidFill>
                  <a:schemeClr val="bg1"/>
                </a:solidFill>
              </a:rPr>
              <a:t>Coffee Bean &amp; Tea Leaf</a:t>
            </a:r>
          </a:p>
          <a:p>
            <a:pPr>
              <a:spcBef>
                <a:spcPct val="0"/>
              </a:spcBef>
              <a:buFontTx/>
              <a:buNone/>
            </a:pPr>
            <a:r>
              <a:rPr lang="en-US" altLang="en-US" sz="2200" dirty="0">
                <a:solidFill>
                  <a:schemeClr val="bg1"/>
                </a:solidFill>
              </a:rPr>
              <a:t>Brea, CA</a:t>
            </a:r>
            <a:endParaRPr lang="en-GB" sz="2000" dirty="0">
              <a:solidFill>
                <a:schemeClr val="bg1"/>
              </a:solidFill>
              <a:latin typeface="+mn-lt"/>
              <a:ea typeface="+mn-ea"/>
            </a:endParaRPr>
          </a:p>
        </p:txBody>
      </p:sp>
    </p:spTree>
    <p:extLst>
      <p:ext uri="{BB962C8B-B14F-4D97-AF65-F5344CB8AC3E}">
        <p14:creationId xmlns:p14="http://schemas.microsoft.com/office/powerpoint/2010/main" val="3413441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a:spLocks/>
          </p:cNvSpPr>
          <p:nvPr/>
        </p:nvSpPr>
        <p:spPr bwMode="auto">
          <a:xfrm>
            <a:off x="0" y="0"/>
            <a:ext cx="12192000" cy="6858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chemeClr val="tx1">
              <a:lumMod val="75000"/>
              <a:lumOff val="25000"/>
              <a:alpha val="75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243840" tIns="243840" rIns="243840" bIns="243840"/>
          <a:lstStyle/>
          <a:p>
            <a:pPr defTabSz="1219170">
              <a:spcBef>
                <a:spcPts val="1600"/>
              </a:spcBef>
            </a:pPr>
            <a:endParaRPr lang="en-US" sz="2667" dirty="0">
              <a:solidFill>
                <a:schemeClr val="bg1"/>
              </a:solidFill>
              <a:latin typeface="ArialNarrow-Italic" charset="0"/>
              <a:sym typeface="ArialNarrow-Italic" charset="0"/>
            </a:endParaRPr>
          </a:p>
          <a:p>
            <a:pPr defTabSz="1219170">
              <a:spcBef>
                <a:spcPts val="1600"/>
              </a:spcBef>
            </a:pPr>
            <a:endParaRPr lang="en-US" sz="2667" dirty="0">
              <a:solidFill>
                <a:schemeClr val="bg1"/>
              </a:solidFill>
              <a:latin typeface="ArialNarrow-Italic" charset="0"/>
              <a:sym typeface="ArialNarrow-Italic" charset="0"/>
            </a:endParaRPr>
          </a:p>
          <a:p>
            <a:pPr defTabSz="1219170">
              <a:spcBef>
                <a:spcPts val="1600"/>
              </a:spcBef>
            </a:pPr>
            <a:endParaRPr lang="en-US" sz="2667" dirty="0">
              <a:solidFill>
                <a:schemeClr val="bg1"/>
              </a:solidFill>
              <a:latin typeface="ArialNarrow-Italic" charset="0"/>
              <a:sym typeface="ArialNarrow-Italic" charset="0"/>
            </a:endParaRPr>
          </a:p>
          <a:p>
            <a:pPr defTabSz="1219170">
              <a:spcBef>
                <a:spcPts val="1600"/>
              </a:spcBef>
            </a:pPr>
            <a:endParaRPr lang="en-US" sz="2667" dirty="0">
              <a:solidFill>
                <a:schemeClr val="bg1"/>
              </a:solidFill>
              <a:latin typeface="ArialNarrow-Italic" charset="0"/>
              <a:sym typeface="ArialNarrow-Italic" charset="0"/>
            </a:endParaRPr>
          </a:p>
          <a:p>
            <a:pPr defTabSz="1219170">
              <a:spcBef>
                <a:spcPts val="1600"/>
              </a:spcBef>
            </a:pPr>
            <a:endParaRPr lang="en-US" sz="2667" dirty="0">
              <a:solidFill>
                <a:schemeClr val="bg1"/>
              </a:solidFill>
              <a:latin typeface="ArialNarrow-Italic" charset="0"/>
              <a:sym typeface="ArialNarrow-Italic" charset="0"/>
            </a:endParaRPr>
          </a:p>
          <a:p>
            <a:pPr defTabSz="1219170">
              <a:spcBef>
                <a:spcPts val="1600"/>
              </a:spcBef>
            </a:pPr>
            <a:endParaRPr lang="en-US" sz="2667" dirty="0">
              <a:solidFill>
                <a:schemeClr val="bg1"/>
              </a:solidFill>
              <a:latin typeface="ArialNarrow-Italic" charset="0"/>
              <a:sym typeface="ArialNarrow-Italic" charset="0"/>
            </a:endParaRPr>
          </a:p>
        </p:txBody>
      </p:sp>
      <p:pic>
        <p:nvPicPr>
          <p:cNvPr id="5" name="Picture 4" descr="artisan-moss-cleveland-hilton-bar.jpg"/>
          <p:cNvPicPr>
            <a:picLocks noChangeAspect="1"/>
          </p:cNvPicPr>
          <p:nvPr/>
        </p:nvPicPr>
        <p:blipFill>
          <a:blip r:embed="rId3" cstate="print"/>
          <a:srcRect b="22400"/>
          <a:stretch>
            <a:fillRect/>
          </a:stretch>
        </p:blipFill>
        <p:spPr>
          <a:xfrm>
            <a:off x="-2" y="-27388"/>
            <a:ext cx="12230100" cy="6327045"/>
          </a:xfrm>
          <a:prstGeom prst="rect">
            <a:avLst/>
          </a:prstGeom>
        </p:spPr>
      </p:pic>
      <p:sp>
        <p:nvSpPr>
          <p:cNvPr id="2" name="Title 1"/>
          <p:cNvSpPr>
            <a:spLocks noGrp="1"/>
          </p:cNvSpPr>
          <p:nvPr>
            <p:ph type="title"/>
          </p:nvPr>
        </p:nvSpPr>
        <p:spPr>
          <a:xfrm>
            <a:off x="6672064" y="620688"/>
            <a:ext cx="5519936" cy="1464163"/>
          </a:xfrm>
          <a:solidFill>
            <a:schemeClr val="tx1">
              <a:lumMod val="75000"/>
              <a:lumOff val="25000"/>
              <a:alpha val="85000"/>
            </a:schemeClr>
          </a:solidFill>
        </p:spPr>
        <p:txBody>
          <a:bodyPr vert="horz" lIns="243840" tIns="243840" rIns="243840" bIns="243840" rtlCol="0" anchor="ctr">
            <a:normAutofit/>
          </a:bodyPr>
          <a:lstStyle/>
          <a:p>
            <a:pPr>
              <a:defRPr/>
            </a:pPr>
            <a:r>
              <a:rPr lang="en-GB" sz="7066" dirty="0">
                <a:solidFill>
                  <a:schemeClr val="bg1"/>
                </a:solidFill>
              </a:rPr>
              <a:t> Thank you!</a:t>
            </a:r>
            <a:endParaRPr lang="en-GB" dirty="0">
              <a:solidFill>
                <a:schemeClr val="tx1">
                  <a:lumMod val="75000"/>
                  <a:lumOff val="25000"/>
                </a:schemeClr>
              </a:solidFill>
            </a:endParaRPr>
          </a:p>
        </p:txBody>
      </p:sp>
      <p:sp>
        <p:nvSpPr>
          <p:cNvPr id="8" name="Rectangle 7"/>
          <p:cNvSpPr/>
          <p:nvPr/>
        </p:nvSpPr>
        <p:spPr>
          <a:xfrm>
            <a:off x="239349" y="6405331"/>
            <a:ext cx="7008779" cy="338554"/>
          </a:xfrm>
          <a:prstGeom prst="rect">
            <a:avLst/>
          </a:prstGeom>
        </p:spPr>
        <p:txBody>
          <a:bodyPr wrap="square">
            <a:spAutoFit/>
          </a:bodyPr>
          <a:lstStyle/>
          <a:p>
            <a:r>
              <a:rPr lang="en-GB" sz="1600" dirty="0">
                <a:solidFill>
                  <a:schemeClr val="tx2"/>
                </a:solidFill>
              </a:rPr>
              <a:t>Photo: Artisan Moss,  Hilton Bar, Cleveland, OH</a:t>
            </a:r>
            <a:endParaRPr lang="en-US" sz="1600" dirty="0"/>
          </a:p>
        </p:txBody>
      </p:sp>
      <p:sp>
        <p:nvSpPr>
          <p:cNvPr id="7" name="Subtitle 4"/>
          <p:cNvSpPr txBox="1">
            <a:spLocks/>
          </p:cNvSpPr>
          <p:nvPr/>
        </p:nvSpPr>
        <p:spPr>
          <a:xfrm>
            <a:off x="7344139" y="5541235"/>
            <a:ext cx="4896544" cy="624069"/>
          </a:xfrm>
          <a:prstGeom prst="rect">
            <a:avLst/>
          </a:prstGeom>
          <a:solidFill>
            <a:schemeClr val="tx1">
              <a:lumMod val="75000"/>
              <a:lumOff val="25000"/>
              <a:alpha val="75000"/>
            </a:schemeClr>
          </a:solidFill>
        </p:spPr>
        <p:txBody>
          <a:bodyPr vert="horz" lIns="243840" tIns="121920" rIns="0" bIns="0" rtlCol="0">
            <a:normAutofit/>
          </a:bodyPr>
          <a:lstStyle/>
          <a:p>
            <a:pPr marL="121917" indent="-121917" defTabSz="1219170" fontAlgn="auto" hangingPunct="1">
              <a:lnSpc>
                <a:spcPct val="90000"/>
              </a:lnSpc>
              <a:spcBef>
                <a:spcPts val="1600"/>
              </a:spcBef>
              <a:spcAft>
                <a:spcPts val="267"/>
              </a:spcAft>
              <a:buClr>
                <a:schemeClr val="accent1"/>
              </a:buClr>
              <a:buSzPct val="100000"/>
              <a:buFont typeface="Calibri" panose="020F0502020204030204" pitchFamily="34" charset="0"/>
              <a:buChar char=" "/>
              <a:defRPr/>
            </a:pPr>
            <a:r>
              <a:rPr lang="en-GB" sz="2667" b="1" dirty="0">
                <a:solidFill>
                  <a:schemeClr val="bg1"/>
                </a:solidFill>
                <a:latin typeface="+mn-lt"/>
                <a:ea typeface="+mn-ea"/>
              </a:rPr>
              <a:t>How to receive your CE credit</a:t>
            </a:r>
          </a:p>
          <a:p>
            <a:pPr marL="121917" indent="-121917" defTabSz="1219170" fontAlgn="auto" hangingPunct="1">
              <a:lnSpc>
                <a:spcPct val="90000"/>
              </a:lnSpc>
              <a:spcBef>
                <a:spcPts val="1600"/>
              </a:spcBef>
              <a:spcAft>
                <a:spcPts val="267"/>
              </a:spcAft>
              <a:buClr>
                <a:schemeClr val="accent1"/>
              </a:buClr>
              <a:buSzPct val="100000"/>
              <a:buFont typeface="Calibri" panose="020F0502020204030204" pitchFamily="34" charset="0"/>
              <a:buChar char=" "/>
              <a:defRPr/>
            </a:pPr>
            <a:endParaRPr lang="en-GB" sz="2667" b="1" dirty="0">
              <a:solidFill>
                <a:schemeClr val="bg1"/>
              </a:solidFill>
              <a:latin typeface="+mn-lt"/>
              <a:ea typeface="+mn-ea"/>
            </a:endParaRPr>
          </a:p>
          <a:p>
            <a:pPr marL="121917" indent="-121917" defTabSz="1219170" fontAlgn="auto" hangingPunct="1">
              <a:lnSpc>
                <a:spcPct val="90000"/>
              </a:lnSpc>
              <a:spcBef>
                <a:spcPts val="1600"/>
              </a:spcBef>
              <a:spcAft>
                <a:spcPts val="267"/>
              </a:spcAft>
              <a:buClr>
                <a:schemeClr val="accent1"/>
              </a:buClr>
              <a:buSzPct val="100000"/>
              <a:buFont typeface="Calibri" panose="020F0502020204030204" pitchFamily="34" charset="0"/>
              <a:buChar char=" "/>
              <a:defRPr/>
            </a:pPr>
            <a:endParaRPr lang="en-GB" sz="2667" b="1" dirty="0">
              <a:solidFill>
                <a:schemeClr val="bg1"/>
              </a:solidFill>
              <a:latin typeface="+mn-lt"/>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A2116-53E8-49CF-BD7D-22DA0D7F59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DE2C4D-BF19-404B-8A45-69B347CAA1AE}"/>
              </a:ext>
            </a:extLst>
          </p:cNvPr>
          <p:cNvSpPr>
            <a:spLocks noGrp="1"/>
          </p:cNvSpPr>
          <p:nvPr>
            <p:ph idx="1"/>
          </p:nvPr>
        </p:nvSpPr>
        <p:spPr/>
        <p:txBody>
          <a:bodyPr/>
          <a:lstStyle/>
          <a:p>
            <a:endParaRPr lang="en-US"/>
          </a:p>
        </p:txBody>
      </p:sp>
      <p:sp>
        <p:nvSpPr>
          <p:cNvPr id="4" name="object 7">
            <a:extLst>
              <a:ext uri="{FF2B5EF4-FFF2-40B4-BE49-F238E27FC236}">
                <a16:creationId xmlns:a16="http://schemas.microsoft.com/office/drawing/2014/main" id="{7552E7A6-BF1D-4348-9E59-E8490CDBBFE7}"/>
              </a:ext>
            </a:extLst>
          </p:cNvPr>
          <p:cNvSpPr/>
          <p:nvPr/>
        </p:nvSpPr>
        <p:spPr>
          <a:xfrm>
            <a:off x="-11724" y="-6"/>
            <a:ext cx="12252960" cy="7822045"/>
          </a:xfrm>
          <a:prstGeom prst="rect">
            <a:avLst/>
          </a:prstGeom>
          <a:blipFill>
            <a:blip r:embed="rId3" cstate="print"/>
            <a:stretch>
              <a:fillRect l="96" r="-96"/>
            </a:stretch>
          </a:blipFill>
        </p:spPr>
        <p:txBody>
          <a:bodyPr wrap="square" lIns="0" tIns="0" rIns="0" bIns="0" rtlCol="0"/>
          <a:lstStyle/>
          <a:p>
            <a:endParaRPr sz="1747" dirty="0"/>
          </a:p>
        </p:txBody>
      </p:sp>
      <p:sp>
        <p:nvSpPr>
          <p:cNvPr id="6" name="Title 1">
            <a:extLst>
              <a:ext uri="{FF2B5EF4-FFF2-40B4-BE49-F238E27FC236}">
                <a16:creationId xmlns:a16="http://schemas.microsoft.com/office/drawing/2014/main" id="{B100C57B-6DF8-449E-BACF-C33089F4089D}"/>
              </a:ext>
            </a:extLst>
          </p:cNvPr>
          <p:cNvSpPr txBox="1">
            <a:spLocks/>
          </p:cNvSpPr>
          <p:nvPr/>
        </p:nvSpPr>
        <p:spPr>
          <a:xfrm>
            <a:off x="899592" y="339501"/>
            <a:ext cx="8015808" cy="1729413"/>
          </a:xfrm>
          <a:prstGeom prst="rect">
            <a:avLst/>
          </a:prstGeom>
          <a:solidFill>
            <a:schemeClr val="tx1">
              <a:lumMod val="75000"/>
              <a:lumOff val="25000"/>
              <a:alpha val="75000"/>
            </a:schemeClr>
          </a:solidFill>
        </p:spPr>
        <p:txBody>
          <a:bodyPr vert="horz" lIns="182880" tIns="182880" rIns="182880" bIns="18288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What is a Green Wall, Living Wall, Vertical Garden?</a:t>
            </a:r>
          </a:p>
        </p:txBody>
      </p:sp>
      <p:sp>
        <p:nvSpPr>
          <p:cNvPr id="7" name="TextBox 6">
            <a:extLst>
              <a:ext uri="{FF2B5EF4-FFF2-40B4-BE49-F238E27FC236}">
                <a16:creationId xmlns:a16="http://schemas.microsoft.com/office/drawing/2014/main" id="{07868F7D-FD78-4F21-B0AD-C20D99DA19C4}"/>
              </a:ext>
            </a:extLst>
          </p:cNvPr>
          <p:cNvSpPr txBox="1"/>
          <p:nvPr/>
        </p:nvSpPr>
        <p:spPr>
          <a:xfrm>
            <a:off x="5486400" y="3713990"/>
            <a:ext cx="6387318" cy="3139321"/>
          </a:xfrm>
          <a:prstGeom prst="rect">
            <a:avLst/>
          </a:prstGeom>
          <a:solidFill>
            <a:schemeClr val="tx1">
              <a:lumMod val="75000"/>
              <a:lumOff val="25000"/>
              <a:alpha val="75000"/>
            </a:schemeClr>
          </a:solidFill>
        </p:spPr>
        <p:txBody>
          <a:bodyPr wrap="square" lIns="182880" tIns="182880" rIns="182880" bIns="182880" rtlCol="0">
            <a:spAutoFit/>
          </a:bodyPr>
          <a:lstStyle/>
          <a:p>
            <a:r>
              <a:rPr lang="en-US" sz="2000" spc="-5" dirty="0">
                <a:solidFill>
                  <a:schemeClr val="bg1"/>
                </a:solidFill>
                <a:latin typeface="+mn-lt"/>
              </a:rPr>
              <a:t>Self-</a:t>
            </a:r>
            <a:r>
              <a:rPr lang="en-US" sz="2000" spc="-10" dirty="0">
                <a:solidFill>
                  <a:schemeClr val="bg1"/>
                </a:solidFill>
                <a:latin typeface="+mn-lt"/>
              </a:rPr>
              <a:t>sufficient </a:t>
            </a:r>
            <a:r>
              <a:rPr lang="en-US" sz="2000" spc="-5" dirty="0">
                <a:solidFill>
                  <a:schemeClr val="bg1"/>
                </a:solidFill>
                <a:latin typeface="+mn-lt"/>
              </a:rPr>
              <a:t>vertical gardens that are attached to the interior or exterior of a building.  </a:t>
            </a:r>
          </a:p>
          <a:p>
            <a:endParaRPr lang="en-US" sz="2000" spc="-5" dirty="0">
              <a:solidFill>
                <a:schemeClr val="bg1"/>
              </a:solidFill>
              <a:latin typeface="+mn-lt"/>
            </a:endParaRPr>
          </a:p>
          <a:p>
            <a:r>
              <a:rPr lang="en-US" sz="2000" spc="-5" dirty="0">
                <a:solidFill>
                  <a:schemeClr val="bg1"/>
                </a:solidFill>
                <a:latin typeface="+mn-lt"/>
              </a:rPr>
              <a:t>They </a:t>
            </a:r>
            <a:r>
              <a:rPr lang="en-US" sz="2000" spc="-10" dirty="0">
                <a:solidFill>
                  <a:schemeClr val="bg1"/>
                </a:solidFill>
                <a:latin typeface="+mn-lt"/>
              </a:rPr>
              <a:t>differ </a:t>
            </a:r>
            <a:r>
              <a:rPr lang="en-US" sz="2000" spc="-5" dirty="0">
                <a:solidFill>
                  <a:schemeClr val="bg1"/>
                </a:solidFill>
                <a:latin typeface="+mn-lt"/>
              </a:rPr>
              <a:t>from green façades in that the roots of the plants are planted in a structural support </a:t>
            </a:r>
            <a:r>
              <a:rPr lang="en-US" sz="2000" spc="-10" dirty="0">
                <a:solidFill>
                  <a:schemeClr val="bg1"/>
                </a:solidFill>
                <a:latin typeface="+mn-lt"/>
              </a:rPr>
              <a:t>which </a:t>
            </a:r>
            <a:r>
              <a:rPr lang="en-US" sz="2000" spc="-5" dirty="0">
                <a:solidFill>
                  <a:schemeClr val="bg1"/>
                </a:solidFill>
                <a:latin typeface="+mn-lt"/>
              </a:rPr>
              <a:t>is fastened to the </a:t>
            </a:r>
            <a:r>
              <a:rPr lang="en-US" sz="2000" spc="-10" dirty="0">
                <a:solidFill>
                  <a:schemeClr val="bg1"/>
                </a:solidFill>
                <a:latin typeface="+mn-lt"/>
              </a:rPr>
              <a:t>wall </a:t>
            </a:r>
            <a:r>
              <a:rPr lang="en-US" sz="2000" spc="-5" dirty="0">
                <a:solidFill>
                  <a:schemeClr val="bg1"/>
                </a:solidFill>
                <a:latin typeface="+mn-lt"/>
              </a:rPr>
              <a:t>itself. </a:t>
            </a:r>
          </a:p>
          <a:p>
            <a:endParaRPr lang="en-US" sz="2000" spc="-5" dirty="0">
              <a:solidFill>
                <a:schemeClr val="bg1"/>
              </a:solidFill>
              <a:latin typeface="+mn-lt"/>
            </a:endParaRPr>
          </a:p>
          <a:p>
            <a:r>
              <a:rPr lang="en-US" sz="2000" spc="-5" dirty="0">
                <a:solidFill>
                  <a:schemeClr val="bg1"/>
                </a:solidFill>
                <a:latin typeface="+mn-lt"/>
              </a:rPr>
              <a:t>The plants receive water and  nutrients from within the vertical  support instead of from the</a:t>
            </a:r>
            <a:r>
              <a:rPr lang="en-US" sz="2000" spc="68" dirty="0">
                <a:solidFill>
                  <a:schemeClr val="bg1"/>
                </a:solidFill>
                <a:latin typeface="+mn-lt"/>
              </a:rPr>
              <a:t> </a:t>
            </a:r>
            <a:r>
              <a:rPr lang="en-US" sz="2000" spc="-5" dirty="0">
                <a:solidFill>
                  <a:schemeClr val="bg1"/>
                </a:solidFill>
                <a:latin typeface="+mn-lt"/>
              </a:rPr>
              <a:t>ground.</a:t>
            </a:r>
            <a:endParaRPr lang="en-US" sz="2000" dirty="0">
              <a:solidFill>
                <a:schemeClr val="bg1"/>
              </a:solidFill>
              <a:latin typeface="+mn-lt"/>
            </a:endParaRPr>
          </a:p>
        </p:txBody>
      </p:sp>
    </p:spTree>
    <p:extLst>
      <p:ext uri="{BB962C8B-B14F-4D97-AF65-F5344CB8AC3E}">
        <p14:creationId xmlns:p14="http://schemas.microsoft.com/office/powerpoint/2010/main" val="1925031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anterra_033.JPG"/>
          <p:cNvPicPr>
            <a:picLocks noChangeAspect="1"/>
          </p:cNvPicPr>
          <p:nvPr/>
        </p:nvPicPr>
        <p:blipFill>
          <a:blip r:embed="rId3" cstate="print"/>
          <a:srcRect t="1533" b="22997"/>
          <a:stretch>
            <a:fillRect/>
          </a:stretch>
        </p:blipFill>
        <p:spPr>
          <a:xfrm>
            <a:off x="-48683" y="-27384"/>
            <a:ext cx="12240683" cy="6901944"/>
          </a:xfrm>
          <a:prstGeom prst="rect">
            <a:avLst/>
          </a:prstGeom>
        </p:spPr>
      </p:pic>
      <p:sp>
        <p:nvSpPr>
          <p:cNvPr id="2" name="Title 1"/>
          <p:cNvSpPr>
            <a:spLocks noGrp="1"/>
          </p:cNvSpPr>
          <p:nvPr>
            <p:ph type="ctrTitle"/>
          </p:nvPr>
        </p:nvSpPr>
        <p:spPr>
          <a:xfrm>
            <a:off x="1103445" y="457200"/>
            <a:ext cx="10465163" cy="1126267"/>
          </a:xfrm>
          <a:solidFill>
            <a:schemeClr val="tx1">
              <a:lumMod val="75000"/>
              <a:lumOff val="25000"/>
              <a:alpha val="75000"/>
            </a:schemeClr>
          </a:solidFill>
        </p:spPr>
        <p:txBody>
          <a:bodyPr vert="horz" lIns="243840" tIns="243840" rIns="243840" bIns="243840" rtlCol="0" anchor="b">
            <a:noAutofit/>
          </a:bodyPr>
          <a:lstStyle/>
          <a:p>
            <a:pPr algn="l"/>
            <a:r>
              <a:rPr lang="en-US" sz="4800" dirty="0">
                <a:solidFill>
                  <a:schemeClr val="bg1"/>
                </a:solidFill>
              </a:rPr>
              <a:t>Looking for more Continuing Education?</a:t>
            </a:r>
          </a:p>
        </p:txBody>
      </p:sp>
      <p:sp>
        <p:nvSpPr>
          <p:cNvPr id="6" name="TextBox 5"/>
          <p:cNvSpPr txBox="1"/>
          <p:nvPr/>
        </p:nvSpPr>
        <p:spPr>
          <a:xfrm>
            <a:off x="1103445" y="2209800"/>
            <a:ext cx="6897555" cy="2708434"/>
          </a:xfrm>
          <a:prstGeom prst="rect">
            <a:avLst/>
          </a:prstGeom>
          <a:solidFill>
            <a:schemeClr val="tx1">
              <a:lumMod val="75000"/>
              <a:lumOff val="25000"/>
              <a:alpha val="75000"/>
            </a:schemeClr>
          </a:solidFill>
        </p:spPr>
        <p:txBody>
          <a:bodyPr wrap="square" lIns="243840" tIns="243840" rIns="365760" bIns="243840" rtlCol="0">
            <a:spAutoFit/>
          </a:bodyPr>
          <a:lstStyle/>
          <a:p>
            <a:pPr>
              <a:buFont typeface="Arial" pitchFamily="34" charset="0"/>
              <a:buChar char="•"/>
            </a:pPr>
            <a:r>
              <a:rPr lang="en-US" sz="1800" dirty="0">
                <a:solidFill>
                  <a:schemeClr val="bg1"/>
                </a:solidFill>
              </a:rPr>
              <a:t> Authentically Green Interiors – Optimizing Nature’s Design</a:t>
            </a:r>
          </a:p>
          <a:p>
            <a:pPr>
              <a:buFont typeface="Arial" pitchFamily="34" charset="0"/>
              <a:buChar char="•"/>
            </a:pPr>
            <a:r>
              <a:rPr lang="en-US" sz="1800" dirty="0">
                <a:solidFill>
                  <a:schemeClr val="bg1"/>
                </a:solidFill>
              </a:rPr>
              <a:t> Moss Walls – A Biophilic Design Solution </a:t>
            </a:r>
          </a:p>
          <a:p>
            <a:pPr>
              <a:buFont typeface="Arial" pitchFamily="34" charset="0"/>
              <a:buChar char="•"/>
            </a:pPr>
            <a:r>
              <a:rPr lang="en-US" sz="1800" dirty="0">
                <a:solidFill>
                  <a:schemeClr val="bg1"/>
                </a:solidFill>
              </a:rPr>
              <a:t> Green Roofs</a:t>
            </a:r>
          </a:p>
          <a:p>
            <a:pPr>
              <a:buFont typeface="Arial" pitchFamily="34" charset="0"/>
              <a:buChar char="•"/>
            </a:pPr>
            <a:r>
              <a:rPr lang="en-US" sz="1800" dirty="0">
                <a:solidFill>
                  <a:schemeClr val="bg1"/>
                </a:solidFill>
              </a:rPr>
              <a:t> The Economics of Biophilic Design</a:t>
            </a:r>
          </a:p>
          <a:p>
            <a:pPr>
              <a:buFont typeface="Arial" pitchFamily="34" charset="0"/>
              <a:buChar char="•"/>
            </a:pPr>
            <a:r>
              <a:rPr lang="en-US" sz="1800" dirty="0">
                <a:solidFill>
                  <a:schemeClr val="bg1"/>
                </a:solidFill>
              </a:rPr>
              <a:t> Biophilic Design in </a:t>
            </a:r>
            <a:r>
              <a:rPr lang="en-US" sz="1800" dirty="0" err="1">
                <a:solidFill>
                  <a:schemeClr val="bg1"/>
                </a:solidFill>
              </a:rPr>
              <a:t>Fitwel</a:t>
            </a:r>
            <a:r>
              <a:rPr lang="en-US" sz="1800" dirty="0">
                <a:solidFill>
                  <a:schemeClr val="bg1"/>
                </a:solidFill>
              </a:rPr>
              <a:t>, WELL, and the </a:t>
            </a:r>
          </a:p>
          <a:p>
            <a:r>
              <a:rPr lang="en-US" sz="1800" dirty="0">
                <a:solidFill>
                  <a:schemeClr val="bg1"/>
                </a:solidFill>
              </a:rPr>
              <a:t>  Living Building Challenge </a:t>
            </a:r>
          </a:p>
          <a:p>
            <a:endParaRPr lang="en-US" sz="1800" dirty="0">
              <a:solidFill>
                <a:schemeClr val="bg1"/>
              </a:solidFill>
            </a:endParaRPr>
          </a:p>
          <a:p>
            <a:r>
              <a:rPr lang="en-US" sz="1800" dirty="0">
                <a:solidFill>
                  <a:schemeClr val="bg1"/>
                </a:solidFill>
              </a:rPr>
              <a:t>Learn more or donate at gpgb.org.</a:t>
            </a:r>
            <a:endParaRPr lang="en-US" sz="1800" dirty="0"/>
          </a:p>
        </p:txBody>
      </p:sp>
      <p:sp>
        <p:nvSpPr>
          <p:cNvPr id="9" name="TextBox 8"/>
          <p:cNvSpPr txBox="1"/>
          <p:nvPr/>
        </p:nvSpPr>
        <p:spPr>
          <a:xfrm>
            <a:off x="707694" y="6365557"/>
            <a:ext cx="9753600" cy="492443"/>
          </a:xfrm>
          <a:prstGeom prst="rect">
            <a:avLst/>
          </a:prstGeom>
          <a:noFill/>
        </p:spPr>
        <p:txBody>
          <a:bodyPr wrap="square" tIns="121920" bIns="121920" rtlCol="0">
            <a:spAutoFit/>
          </a:bodyPr>
          <a:lstStyle/>
          <a:p>
            <a:pPr marL="0" lvl="1"/>
            <a:r>
              <a:rPr lang="en-GB" sz="1600" dirty="0">
                <a:solidFill>
                  <a:schemeClr val="bg1"/>
                </a:solidFill>
              </a:rPr>
              <a:t>Photo:  Shane </a:t>
            </a:r>
            <a:r>
              <a:rPr lang="en-GB" sz="1600" dirty="0" err="1">
                <a:solidFill>
                  <a:schemeClr val="bg1"/>
                </a:solidFill>
              </a:rPr>
              <a:t>Pliska</a:t>
            </a:r>
            <a:r>
              <a:rPr lang="en-GB" sz="1600" dirty="0">
                <a:solidFill>
                  <a:schemeClr val="bg1"/>
                </a:solidFill>
              </a:rPr>
              <a:t>, </a:t>
            </a:r>
            <a:r>
              <a:rPr lang="en-GB" sz="1600" dirty="0" err="1">
                <a:solidFill>
                  <a:schemeClr val="bg1"/>
                </a:solidFill>
              </a:rPr>
              <a:t>Planterra</a:t>
            </a:r>
            <a:r>
              <a:rPr lang="en-GB" sz="1600" dirty="0">
                <a:solidFill>
                  <a:schemeClr val="bg1"/>
                </a:solidFill>
              </a:rPr>
              <a:t>. Location: </a:t>
            </a:r>
            <a:r>
              <a:rPr lang="en-GB" sz="1600" dirty="0" err="1">
                <a:solidFill>
                  <a:schemeClr val="bg1"/>
                </a:solidFill>
              </a:rPr>
              <a:t>Planterra</a:t>
            </a:r>
            <a:r>
              <a:rPr lang="en-GB" sz="1600" dirty="0">
                <a:solidFill>
                  <a:schemeClr val="bg1"/>
                </a:solidFill>
              </a:rPr>
              <a:t>,  West Bloomfield, MI</a:t>
            </a:r>
            <a:endParaRPr lang="en-US" sz="1600" dirty="0">
              <a:solidFill>
                <a:schemeClr val="bg1"/>
              </a:solidFill>
            </a:endParaRPr>
          </a:p>
        </p:txBody>
      </p:sp>
      <p:pic>
        <p:nvPicPr>
          <p:cNvPr id="7" name="Picture 2" descr="GPGBLogo_2014"/>
          <p:cNvPicPr>
            <a:picLocks noChangeAspect="1"/>
          </p:cNvPicPr>
          <p:nvPr/>
        </p:nvPicPr>
        <p:blipFill>
          <a:blip r:embed="rId4" cstate="print"/>
          <a:stretch>
            <a:fillRect/>
          </a:stretch>
        </p:blipFill>
        <p:spPr bwMode="auto">
          <a:xfrm>
            <a:off x="9829797" y="4807805"/>
            <a:ext cx="2003035" cy="1077329"/>
          </a:xfrm>
          <a:prstGeom prst="rect">
            <a:avLst/>
          </a:prstGeom>
          <a:noFill/>
          <a:ln w="25400">
            <a:solidFill>
              <a:srgbClr val="535353"/>
            </a:solidFill>
            <a:miter lim="0"/>
            <a:headEnd/>
            <a:tailEnd/>
          </a:ln>
          <a:effectLst>
            <a:outerShdw sx="1000" sy="1000" algn="ctr" rotWithShape="0">
              <a:srgbClr val="808080"/>
            </a:outerShdw>
          </a:effectLst>
          <a:scene3d>
            <a:camera prst="orthographicFront"/>
            <a:lightRig rig="threePt" dir="t"/>
          </a:scene3d>
          <a:sp3d>
            <a:bevelT/>
          </a:sp3d>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waii dec07 008.jpg"/>
          <p:cNvPicPr>
            <a:picLocks noChangeAspect="1"/>
          </p:cNvPicPr>
          <p:nvPr/>
        </p:nvPicPr>
        <p:blipFill>
          <a:blip r:embed="rId3" cstate="print"/>
          <a:stretch>
            <a:fillRect/>
          </a:stretch>
        </p:blipFill>
        <p:spPr>
          <a:xfrm>
            <a:off x="-17344" y="-315416"/>
            <a:ext cx="12730111" cy="8524535"/>
          </a:xfrm>
          <a:prstGeom prst="rect">
            <a:avLst/>
          </a:prstGeom>
        </p:spPr>
      </p:pic>
      <p:sp>
        <p:nvSpPr>
          <p:cNvPr id="2" name="Title 1"/>
          <p:cNvSpPr>
            <a:spLocks noGrp="1"/>
          </p:cNvSpPr>
          <p:nvPr>
            <p:ph type="ctrTitle"/>
          </p:nvPr>
        </p:nvSpPr>
        <p:spPr>
          <a:xfrm>
            <a:off x="1775520" y="548680"/>
            <a:ext cx="7903840" cy="1440160"/>
          </a:xfrm>
          <a:solidFill>
            <a:schemeClr val="tx1">
              <a:lumMod val="75000"/>
              <a:lumOff val="25000"/>
              <a:alpha val="75000"/>
            </a:schemeClr>
          </a:solidFill>
        </p:spPr>
        <p:txBody>
          <a:bodyPr vert="horz" lIns="182880" tIns="91440" rIns="0" bIns="0" rtlCol="0" anchor="b">
            <a:normAutofit/>
          </a:bodyPr>
          <a:lstStyle/>
          <a:p>
            <a:r>
              <a:rPr lang="en-GB" sz="4400" dirty="0">
                <a:solidFill>
                  <a:schemeClr val="bg1"/>
                </a:solidFill>
              </a:rPr>
              <a:t>Expanding our marketing conversations </a:t>
            </a:r>
          </a:p>
        </p:txBody>
      </p:sp>
      <p:sp>
        <p:nvSpPr>
          <p:cNvPr id="5" name="Subtitle 4"/>
          <p:cNvSpPr>
            <a:spLocks noGrp="1"/>
          </p:cNvSpPr>
          <p:nvPr>
            <p:ph type="subTitle" idx="1"/>
          </p:nvPr>
        </p:nvSpPr>
        <p:spPr>
          <a:xfrm>
            <a:off x="3119669" y="2938739"/>
            <a:ext cx="7903840" cy="2016224"/>
          </a:xfrm>
          <a:solidFill>
            <a:schemeClr val="tx1">
              <a:lumMod val="75000"/>
              <a:lumOff val="25000"/>
              <a:alpha val="75000"/>
            </a:schemeClr>
          </a:solidFill>
        </p:spPr>
        <p:txBody>
          <a:bodyPr vert="horz" lIns="182880" tIns="91440" rIns="0" bIns="0" rtlCol="0">
            <a:normAutofit/>
          </a:bodyPr>
          <a:lstStyle/>
          <a:p>
            <a:r>
              <a:rPr lang="en-GB" b="1" dirty="0">
                <a:solidFill>
                  <a:schemeClr val="bg1"/>
                </a:solidFill>
                <a:latin typeface="+mn-lt"/>
              </a:rPr>
              <a:t>Wellness matters!</a:t>
            </a:r>
          </a:p>
          <a:p>
            <a:r>
              <a:rPr lang="en-GB" b="1" dirty="0">
                <a:solidFill>
                  <a:schemeClr val="bg1"/>
                </a:solidFill>
                <a:latin typeface="+mn-lt"/>
              </a:rPr>
              <a:t>Let’s put more plants into </a:t>
            </a:r>
          </a:p>
          <a:p>
            <a:r>
              <a:rPr lang="en-GB" b="1" dirty="0">
                <a:solidFill>
                  <a:schemeClr val="bg1"/>
                </a:solidFill>
                <a:latin typeface="+mn-lt"/>
              </a:rPr>
              <a:t>human spaces</a:t>
            </a:r>
          </a:p>
          <a:p>
            <a:endParaRPr lang="en-GB" b="1" dirty="0">
              <a:solidFill>
                <a:schemeClr val="bg1"/>
              </a:solidFill>
              <a:latin typeface="+mn-lt"/>
            </a:endParaRPr>
          </a:p>
          <a:p>
            <a:endParaRPr lang="en-GB" b="1" dirty="0">
              <a:solidFill>
                <a:schemeClr val="bg1"/>
              </a:solidFill>
              <a:latin typeface="+mn-lt"/>
            </a:endParaRPr>
          </a:p>
        </p:txBody>
      </p:sp>
    </p:spTree>
    <p:extLst>
      <p:ext uri="{BB962C8B-B14F-4D97-AF65-F5344CB8AC3E}">
        <p14:creationId xmlns:p14="http://schemas.microsoft.com/office/powerpoint/2010/main" val="3613498969"/>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awaii dec07 008.jpg"/>
          <p:cNvPicPr>
            <a:picLocks noChangeAspect="1"/>
          </p:cNvPicPr>
          <p:nvPr/>
        </p:nvPicPr>
        <p:blipFill>
          <a:blip r:embed="rId3" cstate="print"/>
          <a:srcRect b="15961"/>
          <a:stretch>
            <a:fillRect/>
          </a:stretch>
        </p:blipFill>
        <p:spPr>
          <a:xfrm>
            <a:off x="-48684" y="-27384"/>
            <a:ext cx="12319461" cy="6932671"/>
          </a:xfrm>
          <a:prstGeom prst="rect">
            <a:avLst/>
          </a:prstGeom>
        </p:spPr>
      </p:pic>
      <p:sp>
        <p:nvSpPr>
          <p:cNvPr id="5" name="Title 1"/>
          <p:cNvSpPr txBox="1">
            <a:spLocks/>
          </p:cNvSpPr>
          <p:nvPr/>
        </p:nvSpPr>
        <p:spPr>
          <a:xfrm>
            <a:off x="1318187" y="356659"/>
            <a:ext cx="10058400" cy="5568619"/>
          </a:xfrm>
          <a:prstGeom prst="rect">
            <a:avLst/>
          </a:prstGeom>
          <a:solidFill>
            <a:schemeClr val="tx1">
              <a:lumMod val="75000"/>
              <a:lumOff val="25000"/>
              <a:alpha val="75000"/>
            </a:schemeClr>
          </a:solidFill>
        </p:spPr>
        <p:txBody>
          <a:bodyPr vert="horz" lIns="243840" tIns="121920" rIns="0" bIns="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5867" dirty="0">
                <a:solidFill>
                  <a:schemeClr val="bg1"/>
                </a:solidFill>
              </a:rPr>
              <a:t>Add information about your company here.</a:t>
            </a:r>
          </a:p>
          <a:p>
            <a:r>
              <a:rPr lang="en-US" sz="5867" dirty="0">
                <a:solidFill>
                  <a:schemeClr val="bg1"/>
                </a:solidFill>
              </a:rPr>
              <a:t>	Project slides</a:t>
            </a:r>
          </a:p>
          <a:p>
            <a:r>
              <a:rPr lang="en-US" sz="5867" dirty="0">
                <a:solidFill>
                  <a:schemeClr val="bg1"/>
                </a:solidFill>
              </a:rPr>
              <a:t>	Scope of services</a:t>
            </a:r>
          </a:p>
          <a:p>
            <a:r>
              <a:rPr lang="en-US" sz="5867" dirty="0">
                <a:solidFill>
                  <a:schemeClr val="bg1"/>
                </a:solidFill>
              </a:rPr>
              <a:t>	Awards you have won</a:t>
            </a:r>
          </a:p>
          <a:p>
            <a:r>
              <a:rPr lang="en-US" sz="5867" dirty="0">
                <a:solidFill>
                  <a:schemeClr val="bg1"/>
                </a:solidFill>
              </a:rPr>
              <a:t>	Professional credentials</a:t>
            </a:r>
          </a:p>
          <a:p>
            <a:endParaRPr lang="en-GB" sz="5867" dirty="0">
              <a:solidFill>
                <a:schemeClr val="bg1"/>
              </a:solidFill>
            </a:endParaRPr>
          </a:p>
        </p:txBody>
      </p:sp>
    </p:spTree>
    <p:extLst>
      <p:ext uri="{BB962C8B-B14F-4D97-AF65-F5344CB8AC3E}">
        <p14:creationId xmlns:p14="http://schemas.microsoft.com/office/powerpoint/2010/main" val="243317473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E14920-2367-476B-AAD6-F1627726AF70}"/>
              </a:ext>
            </a:extLst>
          </p:cNvPr>
          <p:cNvPicPr>
            <a:picLocks noChangeAspect="1"/>
          </p:cNvPicPr>
          <p:nvPr/>
        </p:nvPicPr>
        <p:blipFill rotWithShape="1">
          <a:blip r:embed="rId3"/>
          <a:srcRect l="5916" t="3424" b="6067"/>
          <a:stretch/>
        </p:blipFill>
        <p:spPr>
          <a:xfrm>
            <a:off x="-15" y="-152400"/>
            <a:ext cx="12192016" cy="8055357"/>
          </a:xfrm>
          <a:prstGeom prst="rect">
            <a:avLst/>
          </a:prstGeom>
        </p:spPr>
      </p:pic>
      <p:sp>
        <p:nvSpPr>
          <p:cNvPr id="6" name="TextBox 5">
            <a:extLst>
              <a:ext uri="{FF2B5EF4-FFF2-40B4-BE49-F238E27FC236}">
                <a16:creationId xmlns:a16="http://schemas.microsoft.com/office/drawing/2014/main" id="{BE4A2E06-780B-4D41-94E6-474712CE90CF}"/>
              </a:ext>
            </a:extLst>
          </p:cNvPr>
          <p:cNvSpPr txBox="1"/>
          <p:nvPr/>
        </p:nvSpPr>
        <p:spPr>
          <a:xfrm>
            <a:off x="8686800" y="6581001"/>
            <a:ext cx="3785795" cy="276999"/>
          </a:xfrm>
          <a:prstGeom prst="rect">
            <a:avLst/>
          </a:prstGeom>
          <a:noFill/>
        </p:spPr>
        <p:txBody>
          <a:bodyPr wrap="square" rtlCol="0">
            <a:spAutoFit/>
          </a:bodyPr>
          <a:lstStyle/>
          <a:p>
            <a:r>
              <a:rPr lang="en-US" dirty="0">
                <a:solidFill>
                  <a:schemeClr val="bg1"/>
                </a:solidFill>
              </a:rPr>
              <a:t>Photo Courtesy- verticalgardenpatrickblanc.com</a:t>
            </a:r>
          </a:p>
        </p:txBody>
      </p:sp>
      <p:sp>
        <p:nvSpPr>
          <p:cNvPr id="4" name="Title 1">
            <a:extLst>
              <a:ext uri="{FF2B5EF4-FFF2-40B4-BE49-F238E27FC236}">
                <a16:creationId xmlns:a16="http://schemas.microsoft.com/office/drawing/2014/main" id="{3CF946A0-435A-4B36-B6FE-41C5FE8216B2}"/>
              </a:ext>
            </a:extLst>
          </p:cNvPr>
          <p:cNvSpPr txBox="1">
            <a:spLocks/>
          </p:cNvSpPr>
          <p:nvPr/>
        </p:nvSpPr>
        <p:spPr>
          <a:xfrm>
            <a:off x="978243" y="762000"/>
            <a:ext cx="7696200" cy="1364262"/>
          </a:xfrm>
          <a:prstGeom prst="rect">
            <a:avLst/>
          </a:prstGeom>
          <a:solidFill>
            <a:schemeClr val="tx1">
              <a:lumMod val="75000"/>
              <a:lumOff val="25000"/>
              <a:alpha val="75000"/>
            </a:schemeClr>
          </a:solidFill>
        </p:spPr>
        <p:txBody>
          <a:bodyPr vert="horz" lIns="182880" tIns="182880" rIns="182880" bIns="18288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Pioneers</a:t>
            </a:r>
          </a:p>
        </p:txBody>
      </p:sp>
      <p:sp>
        <p:nvSpPr>
          <p:cNvPr id="7" name="TextBox 6">
            <a:extLst>
              <a:ext uri="{FF2B5EF4-FFF2-40B4-BE49-F238E27FC236}">
                <a16:creationId xmlns:a16="http://schemas.microsoft.com/office/drawing/2014/main" id="{C48A4FAF-30EE-4164-811B-C6E7137BB7A3}"/>
              </a:ext>
            </a:extLst>
          </p:cNvPr>
          <p:cNvSpPr txBox="1"/>
          <p:nvPr/>
        </p:nvSpPr>
        <p:spPr>
          <a:xfrm>
            <a:off x="5493141" y="3727594"/>
            <a:ext cx="4870059" cy="2523768"/>
          </a:xfrm>
          <a:prstGeom prst="rect">
            <a:avLst/>
          </a:prstGeom>
          <a:solidFill>
            <a:schemeClr val="tx1">
              <a:lumMod val="75000"/>
              <a:lumOff val="25000"/>
              <a:alpha val="75000"/>
            </a:schemeClr>
          </a:solidFill>
        </p:spPr>
        <p:txBody>
          <a:bodyPr wrap="square" lIns="182880" tIns="182880" rIns="182880" bIns="182880" rtlCol="0">
            <a:spAutoFit/>
          </a:bodyPr>
          <a:lstStyle/>
          <a:p>
            <a:r>
              <a:rPr lang="en-US" sz="2000" spc="-5" dirty="0">
                <a:solidFill>
                  <a:schemeClr val="bg1"/>
                </a:solidFill>
              </a:rPr>
              <a:t>Prof. Stanley Hart White,</a:t>
            </a:r>
          </a:p>
          <a:p>
            <a:r>
              <a:rPr lang="en-US" sz="2000" spc="-5" dirty="0">
                <a:solidFill>
                  <a:schemeClr val="bg1"/>
                </a:solidFill>
              </a:rPr>
              <a:t>Landscape Architecture Dept.</a:t>
            </a:r>
          </a:p>
          <a:p>
            <a:r>
              <a:rPr lang="en-US" sz="2000" spc="-5" dirty="0">
                <a:solidFill>
                  <a:schemeClr val="bg1"/>
                </a:solidFill>
              </a:rPr>
              <a:t>University of Illinois, 1938</a:t>
            </a:r>
          </a:p>
          <a:p>
            <a:endParaRPr lang="en-US" sz="2000" spc="-5" dirty="0">
              <a:solidFill>
                <a:schemeClr val="bg1"/>
              </a:solidFill>
            </a:endParaRPr>
          </a:p>
          <a:p>
            <a:r>
              <a:rPr lang="en-US" sz="2000" spc="-5" dirty="0">
                <a:solidFill>
                  <a:schemeClr val="bg1"/>
                </a:solidFill>
              </a:rPr>
              <a:t>Patrick Blanc, Vertical Gardens</a:t>
            </a:r>
          </a:p>
          <a:p>
            <a:r>
              <a:rPr lang="en-US" sz="2000" spc="-5" dirty="0">
                <a:solidFill>
                  <a:schemeClr val="bg1"/>
                </a:solidFill>
              </a:rPr>
              <a:t>French Botanist</a:t>
            </a:r>
          </a:p>
          <a:p>
            <a:r>
              <a:rPr lang="en-US" sz="2000" spc="-5" dirty="0">
                <a:solidFill>
                  <a:schemeClr val="bg1"/>
                </a:solidFill>
              </a:rPr>
              <a:t>First installation in 1988</a:t>
            </a:r>
            <a:endParaRPr lang="en-US" sz="2000" dirty="0">
              <a:solidFill>
                <a:schemeClr val="bg1"/>
              </a:solidFill>
            </a:endParaRPr>
          </a:p>
        </p:txBody>
      </p:sp>
    </p:spTree>
    <p:extLst>
      <p:ext uri="{BB962C8B-B14F-4D97-AF65-F5344CB8AC3E}">
        <p14:creationId xmlns:p14="http://schemas.microsoft.com/office/powerpoint/2010/main" val="1849962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260C8D-E424-4B6D-8595-1F3063199451}"/>
              </a:ext>
            </a:extLst>
          </p:cNvPr>
          <p:cNvPicPr/>
          <p:nvPr/>
        </p:nvPicPr>
        <p:blipFill rotWithShape="1">
          <a:blip r:embed="rId3"/>
          <a:srcRect l="27501" t="21270" r="27497" b="15394"/>
          <a:stretch/>
        </p:blipFill>
        <p:spPr bwMode="auto">
          <a:xfrm>
            <a:off x="0" y="-309632"/>
            <a:ext cx="12344400" cy="8013879"/>
          </a:xfrm>
          <a:prstGeom prst="rect">
            <a:avLst/>
          </a:prstGeom>
          <a:ln>
            <a:noFill/>
          </a:ln>
          <a:extLst>
            <a:ext uri="{53640926-AAD7-44D8-BBD7-CCE9431645EC}">
              <a14:shadowObscured xmlns:a14="http://schemas.microsoft.com/office/drawing/2010/main"/>
            </a:ext>
          </a:extLst>
        </p:spPr>
      </p:pic>
      <p:sp>
        <p:nvSpPr>
          <p:cNvPr id="23555" name="AutoShape 2"/>
          <p:cNvSpPr>
            <a:spLocks/>
          </p:cNvSpPr>
          <p:nvPr/>
        </p:nvSpPr>
        <p:spPr bwMode="auto">
          <a:xfrm rot="-5400000">
            <a:off x="10892633" y="4817268"/>
            <a:ext cx="2382837" cy="215900"/>
          </a:xfrm>
          <a:custGeom>
            <a:avLst/>
            <a:gdLst>
              <a:gd name="T0" fmla="*/ 1191419 w 21600"/>
              <a:gd name="T1" fmla="*/ 107950 h 21600"/>
              <a:gd name="T2" fmla="*/ 1191419 w 21600"/>
              <a:gd name="T3" fmla="*/ 107950 h 21600"/>
              <a:gd name="T4" fmla="*/ 1191419 w 21600"/>
              <a:gd name="T5" fmla="*/ 107950 h 21600"/>
              <a:gd name="T6" fmla="*/ 1191419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close/>
              </a:path>
            </a:pathLst>
          </a:custGeom>
          <a:noFill/>
          <a:ln w="9525">
            <a:noFill/>
            <a:miter lim="800000"/>
            <a:headEnd/>
            <a:tailEnd/>
          </a:ln>
        </p:spPr>
        <p:txBody>
          <a:bodyPr lIns="50800" tIns="50800" rIns="50800" bIns="50800"/>
          <a:lstStyle/>
          <a:p>
            <a:pPr defTabSz="914400"/>
            <a:r>
              <a:rPr lang="en-US" sz="800" dirty="0">
                <a:solidFill>
                  <a:srgbClr val="FFFFFF"/>
                </a:solidFill>
                <a:latin typeface="Arial" pitchFamily="34" charset="0"/>
                <a:cs typeface="Arial" pitchFamily="34" charset="0"/>
                <a:sym typeface="Arial" pitchFamily="34" charset="0"/>
              </a:rPr>
              <a:t>Photo Courtesy: </a:t>
            </a:r>
            <a:r>
              <a:rPr lang="en-US" sz="800" dirty="0" err="1">
                <a:solidFill>
                  <a:srgbClr val="FFFFFF"/>
                </a:solidFill>
                <a:latin typeface="Arial" pitchFamily="34" charset="0"/>
                <a:cs typeface="Arial" pitchFamily="34" charset="0"/>
                <a:sym typeface="Arial" pitchFamily="34" charset="0"/>
              </a:rPr>
              <a:t>McCaren</a:t>
            </a:r>
            <a:r>
              <a:rPr lang="en-US" sz="800" dirty="0">
                <a:solidFill>
                  <a:srgbClr val="FFFFFF"/>
                </a:solidFill>
                <a:latin typeface="Arial" pitchFamily="34" charset="0"/>
                <a:cs typeface="Arial" pitchFamily="34" charset="0"/>
                <a:sym typeface="Arial" pitchFamily="34" charset="0"/>
              </a:rPr>
              <a:t> Designs.</a:t>
            </a:r>
            <a:endParaRPr lang="en-US" dirty="0"/>
          </a:p>
        </p:txBody>
      </p:sp>
      <p:sp>
        <p:nvSpPr>
          <p:cNvPr id="23557" name="AutoShape 4"/>
          <p:cNvSpPr>
            <a:spLocks/>
          </p:cNvSpPr>
          <p:nvPr/>
        </p:nvSpPr>
        <p:spPr bwMode="auto">
          <a:xfrm>
            <a:off x="9677400" y="6443664"/>
            <a:ext cx="990600" cy="249237"/>
          </a:xfrm>
          <a:custGeom>
            <a:avLst/>
            <a:gdLst>
              <a:gd name="T0" fmla="*/ 495300 w 21600"/>
              <a:gd name="T1" fmla="*/ 124619 h 21600"/>
              <a:gd name="T2" fmla="*/ 495300 w 21600"/>
              <a:gd name="T3" fmla="*/ 124619 h 21600"/>
              <a:gd name="T4" fmla="*/ 495300 w 21600"/>
              <a:gd name="T5" fmla="*/ 124619 h 21600"/>
              <a:gd name="T6" fmla="*/ 495300 w 21600"/>
              <a:gd name="T7" fmla="*/ 1246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w="9525">
            <a:noFill/>
            <a:miter lim="800000"/>
            <a:headEnd/>
            <a:tailEnd/>
          </a:ln>
        </p:spPr>
        <p:txBody>
          <a:bodyPr lIns="50800" tIns="50800" rIns="50800" bIns="50800" anchor="ctr"/>
          <a:lstStyle/>
          <a:p>
            <a:pPr algn="r" defTabSz="914400"/>
            <a:endParaRPr lang="en-US" dirty="0"/>
          </a:p>
        </p:txBody>
      </p:sp>
      <p:sp>
        <p:nvSpPr>
          <p:cNvPr id="9" name="Title 1">
            <a:extLst>
              <a:ext uri="{FF2B5EF4-FFF2-40B4-BE49-F238E27FC236}">
                <a16:creationId xmlns:a16="http://schemas.microsoft.com/office/drawing/2014/main" id="{AAFC9820-C19E-4185-90A5-16CD7AEC4CB2}"/>
              </a:ext>
            </a:extLst>
          </p:cNvPr>
          <p:cNvSpPr>
            <a:spLocks noGrp="1"/>
          </p:cNvSpPr>
          <p:nvPr>
            <p:ph type="title"/>
          </p:nvPr>
        </p:nvSpPr>
        <p:spPr>
          <a:xfrm>
            <a:off x="4614117" y="442911"/>
            <a:ext cx="7573590" cy="972108"/>
          </a:xfrm>
          <a:solidFill>
            <a:schemeClr val="tx1">
              <a:lumMod val="75000"/>
              <a:lumOff val="25000"/>
              <a:alpha val="60000"/>
            </a:schemeClr>
          </a:solidFill>
        </p:spPr>
        <p:txBody>
          <a:bodyPr vert="horz" lIns="137160" tIns="137160" rIns="137160" bIns="137160" rtlCol="0" anchor="ctr" anchorCtr="0">
            <a:normAutofit/>
          </a:bodyPr>
          <a:lstStyle/>
          <a:p>
            <a:r>
              <a:rPr lang="en-GB" dirty="0">
                <a:solidFill>
                  <a:schemeClr val="bg1"/>
                </a:solidFill>
              </a:rPr>
              <a:t>Types of Walls and Wall Systems</a:t>
            </a:r>
          </a:p>
        </p:txBody>
      </p:sp>
      <p:sp>
        <p:nvSpPr>
          <p:cNvPr id="11" name="Content Placeholder 2">
            <a:extLst>
              <a:ext uri="{FF2B5EF4-FFF2-40B4-BE49-F238E27FC236}">
                <a16:creationId xmlns:a16="http://schemas.microsoft.com/office/drawing/2014/main" id="{6E817EA7-3233-4B61-BE83-96494DE24F6F}"/>
              </a:ext>
            </a:extLst>
          </p:cNvPr>
          <p:cNvSpPr txBox="1">
            <a:spLocks/>
          </p:cNvSpPr>
          <p:nvPr/>
        </p:nvSpPr>
        <p:spPr>
          <a:xfrm>
            <a:off x="9074062" y="1752600"/>
            <a:ext cx="2743200" cy="4876800"/>
          </a:xfrm>
          <a:prstGeom prst="rect">
            <a:avLst/>
          </a:prstGeom>
          <a:solidFill>
            <a:schemeClr val="tx1">
              <a:lumMod val="75000"/>
              <a:lumOff val="25000"/>
              <a:alpha val="75000"/>
            </a:schemeClr>
          </a:solidFill>
        </p:spPr>
        <p:txBody>
          <a:bodyPr vert="horz" lIns="137160" tIns="137160" rIns="137160" bIns="137160" rtlCol="0">
            <a:noAutofit/>
          </a:bodyPr>
          <a:lstStyle/>
          <a:p>
            <a:pPr>
              <a:lnSpc>
                <a:spcPct val="150000"/>
              </a:lnSpc>
              <a:buFont typeface="Arial" panose="020B0604020202020204" pitchFamily="34" charset="0"/>
              <a:buChar char="•"/>
            </a:pPr>
            <a:r>
              <a:rPr lang="en-US" altLang="en-US" sz="2000" dirty="0">
                <a:solidFill>
                  <a:schemeClr val="bg1"/>
                </a:solidFill>
                <a:latin typeface="+mn-lt"/>
              </a:rPr>
              <a:t>Fixed Hydroponic</a:t>
            </a:r>
          </a:p>
          <a:p>
            <a:pPr>
              <a:lnSpc>
                <a:spcPct val="150000"/>
              </a:lnSpc>
              <a:buFont typeface="Arial" panose="020B0604020202020204" pitchFamily="34" charset="0"/>
              <a:buChar char="•"/>
            </a:pPr>
            <a:r>
              <a:rPr lang="en-US" altLang="en-US" sz="2000" dirty="0">
                <a:solidFill>
                  <a:schemeClr val="bg1"/>
                </a:solidFill>
                <a:latin typeface="+mn-lt"/>
              </a:rPr>
              <a:t>Bio-filtration Hydroponic </a:t>
            </a:r>
          </a:p>
          <a:p>
            <a:pPr>
              <a:lnSpc>
                <a:spcPct val="150000"/>
              </a:lnSpc>
              <a:buFont typeface="Arial" panose="020B0604020202020204" pitchFamily="34" charset="0"/>
              <a:buChar char="•"/>
            </a:pPr>
            <a:r>
              <a:rPr lang="en-US" altLang="en-US" sz="2000" dirty="0">
                <a:solidFill>
                  <a:schemeClr val="bg1"/>
                </a:solidFill>
                <a:latin typeface="+mn-lt"/>
              </a:rPr>
              <a:t>Modular Hydroponic</a:t>
            </a:r>
          </a:p>
          <a:p>
            <a:pPr>
              <a:lnSpc>
                <a:spcPct val="150000"/>
              </a:lnSpc>
              <a:buFont typeface="Arial" panose="020B0604020202020204" pitchFamily="34" charset="0"/>
              <a:buChar char="•"/>
            </a:pPr>
            <a:r>
              <a:rPr lang="en-US" altLang="en-US" sz="2000" dirty="0">
                <a:solidFill>
                  <a:schemeClr val="bg1"/>
                </a:solidFill>
                <a:latin typeface="+mn-lt"/>
              </a:rPr>
              <a:t>Engineered Modular </a:t>
            </a:r>
          </a:p>
          <a:p>
            <a:pPr>
              <a:lnSpc>
                <a:spcPct val="150000"/>
              </a:lnSpc>
              <a:buFont typeface="Arial" panose="020B0604020202020204" pitchFamily="34" charset="0"/>
              <a:buChar char="•"/>
            </a:pPr>
            <a:r>
              <a:rPr lang="en-US" altLang="en-US" sz="2000" dirty="0">
                <a:solidFill>
                  <a:schemeClr val="bg1"/>
                </a:solidFill>
                <a:latin typeface="+mn-lt"/>
              </a:rPr>
              <a:t>Vertical Display</a:t>
            </a:r>
          </a:p>
          <a:p>
            <a:pPr>
              <a:lnSpc>
                <a:spcPct val="150000"/>
              </a:lnSpc>
              <a:buFont typeface="Arial" panose="020B0604020202020204" pitchFamily="34" charset="0"/>
              <a:buChar char="•"/>
            </a:pPr>
            <a:r>
              <a:rPr lang="en-US" altLang="en-US" sz="2000" dirty="0">
                <a:solidFill>
                  <a:schemeClr val="bg1"/>
                </a:solidFill>
                <a:latin typeface="+mn-lt"/>
              </a:rPr>
              <a:t>Planted Pockets</a:t>
            </a:r>
          </a:p>
          <a:p>
            <a:pPr defTabSz="875578">
              <a:lnSpc>
                <a:spcPct val="150000"/>
              </a:lnSpc>
              <a:buFont typeface="Arial" panose="020B0604020202020204" pitchFamily="34" charset="0"/>
              <a:buChar char="•"/>
              <a:defRPr/>
            </a:pPr>
            <a:r>
              <a:rPr lang="en-US" altLang="en-US" sz="2000" dirty="0">
                <a:solidFill>
                  <a:schemeClr val="bg1"/>
                </a:solidFill>
                <a:latin typeface="+mn-lt"/>
              </a:rPr>
              <a:t>Trellised</a:t>
            </a:r>
          </a:p>
          <a:p>
            <a:pPr defTabSz="875578">
              <a:lnSpc>
                <a:spcPct val="150000"/>
              </a:lnSpc>
              <a:buFont typeface="Arial" panose="020B0604020202020204" pitchFamily="34" charset="0"/>
              <a:buChar char="•"/>
              <a:defRPr/>
            </a:pPr>
            <a:r>
              <a:rPr lang="en-US" altLang="en-US" sz="2000" dirty="0">
                <a:solidFill>
                  <a:schemeClr val="bg1"/>
                </a:solidFill>
                <a:latin typeface="+mn-lt"/>
              </a:rPr>
              <a:t>Moss Walls</a:t>
            </a:r>
          </a:p>
          <a:p>
            <a:pPr>
              <a:lnSpc>
                <a:spcPct val="150000"/>
              </a:lnSpc>
              <a:buFont typeface="Arial" panose="020B0604020202020204" pitchFamily="34" charset="0"/>
              <a:buChar char="•"/>
            </a:pPr>
            <a:r>
              <a:rPr lang="en-US" altLang="en-US" sz="2000" dirty="0">
                <a:solidFill>
                  <a:schemeClr val="bg1"/>
                </a:solidFill>
                <a:latin typeface="+mn-lt"/>
              </a:rPr>
              <a:t>Mixed Media Walls  </a:t>
            </a:r>
          </a:p>
        </p:txBody>
      </p:sp>
    </p:spTree>
    <p:extLst>
      <p:ext uri="{BB962C8B-B14F-4D97-AF65-F5344CB8AC3E}">
        <p14:creationId xmlns:p14="http://schemas.microsoft.com/office/powerpoint/2010/main" val="85293763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3500E275-2B40-4702-B8BC-DAC2E226981F}"/>
              </a:ext>
            </a:extLst>
          </p:cNvPr>
          <p:cNvSpPr txBox="1">
            <a:spLocks/>
          </p:cNvSpPr>
          <p:nvPr/>
        </p:nvSpPr>
        <p:spPr>
          <a:xfrm>
            <a:off x="589201" y="378755"/>
            <a:ext cx="6474768" cy="896466"/>
          </a:xfrm>
          <a:prstGeom prst="rect">
            <a:avLst/>
          </a:prstGeom>
          <a:solidFill>
            <a:srgbClr val="4ECE20">
              <a:alpha val="65000"/>
            </a:srgb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Overview: Systems </a:t>
            </a:r>
          </a:p>
        </p:txBody>
      </p:sp>
      <p:pic>
        <p:nvPicPr>
          <p:cNvPr id="3" name="Picture 2" descr="A picture containing drawing, flower&#10;&#10;Description automatically generated">
            <a:extLst>
              <a:ext uri="{FF2B5EF4-FFF2-40B4-BE49-F238E27FC236}">
                <a16:creationId xmlns:a16="http://schemas.microsoft.com/office/drawing/2014/main" id="{2DB6D8A5-4EC1-4480-A38C-9A49E7D42A4C}"/>
              </a:ext>
            </a:extLst>
          </p:cNvPr>
          <p:cNvPicPr>
            <a:picLocks noChangeAspect="1"/>
          </p:cNvPicPr>
          <p:nvPr/>
        </p:nvPicPr>
        <p:blipFill>
          <a:blip r:embed="rId3"/>
          <a:stretch>
            <a:fillRect/>
          </a:stretch>
        </p:blipFill>
        <p:spPr>
          <a:xfrm>
            <a:off x="5410200" y="1579855"/>
            <a:ext cx="1817529" cy="2275862"/>
          </a:xfrm>
          <a:prstGeom prst="rect">
            <a:avLst/>
          </a:prstGeom>
        </p:spPr>
      </p:pic>
      <p:pic>
        <p:nvPicPr>
          <p:cNvPr id="5" name="Picture 4" descr="A picture containing drawing, flower&#10;&#10;Description automatically generated">
            <a:extLst>
              <a:ext uri="{FF2B5EF4-FFF2-40B4-BE49-F238E27FC236}">
                <a16:creationId xmlns:a16="http://schemas.microsoft.com/office/drawing/2014/main" id="{B04F609F-E355-4515-B31D-F707BB05407F}"/>
              </a:ext>
            </a:extLst>
          </p:cNvPr>
          <p:cNvPicPr>
            <a:picLocks noChangeAspect="1"/>
          </p:cNvPicPr>
          <p:nvPr/>
        </p:nvPicPr>
        <p:blipFill>
          <a:blip r:embed="rId4"/>
          <a:stretch>
            <a:fillRect/>
          </a:stretch>
        </p:blipFill>
        <p:spPr>
          <a:xfrm>
            <a:off x="7359140" y="1600017"/>
            <a:ext cx="1190956" cy="2284025"/>
          </a:xfrm>
          <a:prstGeom prst="rect">
            <a:avLst/>
          </a:prstGeom>
        </p:spPr>
      </p:pic>
      <p:pic>
        <p:nvPicPr>
          <p:cNvPr id="9" name="Picture 8" descr="A close up of a logo&#10;&#10;Description automatically generated">
            <a:extLst>
              <a:ext uri="{FF2B5EF4-FFF2-40B4-BE49-F238E27FC236}">
                <a16:creationId xmlns:a16="http://schemas.microsoft.com/office/drawing/2014/main" id="{D7583D07-78F5-4787-8B03-F0AC49A46B63}"/>
              </a:ext>
            </a:extLst>
          </p:cNvPr>
          <p:cNvPicPr>
            <a:picLocks noChangeAspect="1"/>
          </p:cNvPicPr>
          <p:nvPr/>
        </p:nvPicPr>
        <p:blipFill>
          <a:blip r:embed="rId5"/>
          <a:stretch>
            <a:fillRect/>
          </a:stretch>
        </p:blipFill>
        <p:spPr>
          <a:xfrm>
            <a:off x="10559288" y="1627114"/>
            <a:ext cx="1012224" cy="2115829"/>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536C0C8C-F1B2-4B20-9F03-CECAEF3929A8}"/>
              </a:ext>
            </a:extLst>
          </p:cNvPr>
          <p:cNvPicPr>
            <a:picLocks noChangeAspect="1"/>
          </p:cNvPicPr>
          <p:nvPr/>
        </p:nvPicPr>
        <p:blipFill>
          <a:blip r:embed="rId6"/>
          <a:stretch>
            <a:fillRect/>
          </a:stretch>
        </p:blipFill>
        <p:spPr>
          <a:xfrm>
            <a:off x="472896" y="1444207"/>
            <a:ext cx="1219381" cy="241151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AF6B6FF5-BFA0-468B-94CB-5148784A62A3}"/>
              </a:ext>
            </a:extLst>
          </p:cNvPr>
          <p:cNvPicPr>
            <a:picLocks noChangeAspect="1"/>
          </p:cNvPicPr>
          <p:nvPr/>
        </p:nvPicPr>
        <p:blipFill>
          <a:blip r:embed="rId7"/>
          <a:stretch>
            <a:fillRect/>
          </a:stretch>
        </p:blipFill>
        <p:spPr>
          <a:xfrm>
            <a:off x="3867339" y="1587917"/>
            <a:ext cx="1400583" cy="2308223"/>
          </a:xfrm>
          <a:prstGeom prst="rect">
            <a:avLst/>
          </a:prstGeom>
        </p:spPr>
      </p:pic>
      <p:pic>
        <p:nvPicPr>
          <p:cNvPr id="15" name="Picture 14" descr="A close up of a sign&#10;&#10;Description automatically generated">
            <a:extLst>
              <a:ext uri="{FF2B5EF4-FFF2-40B4-BE49-F238E27FC236}">
                <a16:creationId xmlns:a16="http://schemas.microsoft.com/office/drawing/2014/main" id="{94922785-A36F-4C30-A805-8206CA5EBAAD}"/>
              </a:ext>
            </a:extLst>
          </p:cNvPr>
          <p:cNvPicPr>
            <a:picLocks noChangeAspect="1"/>
          </p:cNvPicPr>
          <p:nvPr/>
        </p:nvPicPr>
        <p:blipFill>
          <a:blip r:embed="rId8"/>
          <a:stretch>
            <a:fillRect/>
          </a:stretch>
        </p:blipFill>
        <p:spPr>
          <a:xfrm>
            <a:off x="2349084" y="1569720"/>
            <a:ext cx="1146562" cy="2173223"/>
          </a:xfrm>
          <a:prstGeom prst="rect">
            <a:avLst/>
          </a:prstGeom>
        </p:spPr>
      </p:pic>
      <p:pic>
        <p:nvPicPr>
          <p:cNvPr id="17" name="Picture 16" descr="A close up of a logo&#10;&#10;Description automatically generated">
            <a:extLst>
              <a:ext uri="{FF2B5EF4-FFF2-40B4-BE49-F238E27FC236}">
                <a16:creationId xmlns:a16="http://schemas.microsoft.com/office/drawing/2014/main" id="{B0991DCD-826B-4C2A-B840-147BC586C8B0}"/>
              </a:ext>
            </a:extLst>
          </p:cNvPr>
          <p:cNvPicPr>
            <a:picLocks noChangeAspect="1"/>
          </p:cNvPicPr>
          <p:nvPr/>
        </p:nvPicPr>
        <p:blipFill>
          <a:blip r:embed="rId9"/>
          <a:stretch>
            <a:fillRect/>
          </a:stretch>
        </p:blipFill>
        <p:spPr>
          <a:xfrm>
            <a:off x="8954971" y="1544345"/>
            <a:ext cx="1163373" cy="2341855"/>
          </a:xfrm>
          <a:prstGeom prst="rect">
            <a:avLst/>
          </a:prstGeom>
        </p:spPr>
      </p:pic>
      <p:sp>
        <p:nvSpPr>
          <p:cNvPr id="18" name="TextBox 17">
            <a:extLst>
              <a:ext uri="{FF2B5EF4-FFF2-40B4-BE49-F238E27FC236}">
                <a16:creationId xmlns:a16="http://schemas.microsoft.com/office/drawing/2014/main" id="{2722D4F6-FCD6-4B92-91FA-DB2301C312B8}"/>
              </a:ext>
            </a:extLst>
          </p:cNvPr>
          <p:cNvSpPr txBox="1"/>
          <p:nvPr/>
        </p:nvSpPr>
        <p:spPr>
          <a:xfrm>
            <a:off x="2209440" y="3962400"/>
            <a:ext cx="1544122" cy="1938992"/>
          </a:xfrm>
          <a:prstGeom prst="rect">
            <a:avLst/>
          </a:prstGeom>
          <a:noFill/>
        </p:spPr>
        <p:txBody>
          <a:bodyPr wrap="square" rtlCol="0">
            <a:spAutoFit/>
          </a:bodyPr>
          <a:lstStyle/>
          <a:p>
            <a:r>
              <a:rPr lang="en-US" sz="2000" dirty="0"/>
              <a:t>Tray systems hold the potted plants and water.</a:t>
            </a:r>
          </a:p>
        </p:txBody>
      </p:sp>
      <p:cxnSp>
        <p:nvCxnSpPr>
          <p:cNvPr id="20" name="Straight Connector 19">
            <a:extLst>
              <a:ext uri="{FF2B5EF4-FFF2-40B4-BE49-F238E27FC236}">
                <a16:creationId xmlns:a16="http://schemas.microsoft.com/office/drawing/2014/main" id="{D7C88757-57AF-49DF-9390-025C3219F307}"/>
              </a:ext>
            </a:extLst>
          </p:cNvPr>
          <p:cNvCxnSpPr/>
          <p:nvPr/>
        </p:nvCxnSpPr>
        <p:spPr>
          <a:xfrm>
            <a:off x="0" y="164592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E9CAB2-6EA8-46E6-831E-3AE017ACF1C7}"/>
              </a:ext>
            </a:extLst>
          </p:cNvPr>
          <p:cNvCxnSpPr/>
          <p:nvPr/>
        </p:nvCxnSpPr>
        <p:spPr>
          <a:xfrm>
            <a:off x="0" y="3886200"/>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1ED41AE-3022-4478-AFB2-D00CB8E80D36}"/>
              </a:ext>
            </a:extLst>
          </p:cNvPr>
          <p:cNvSpPr txBox="1"/>
          <p:nvPr/>
        </p:nvSpPr>
        <p:spPr>
          <a:xfrm>
            <a:off x="5562600" y="3962400"/>
            <a:ext cx="1507416" cy="1938992"/>
          </a:xfrm>
          <a:prstGeom prst="rect">
            <a:avLst/>
          </a:prstGeom>
          <a:noFill/>
        </p:spPr>
        <p:txBody>
          <a:bodyPr wrap="square" rtlCol="0">
            <a:spAutoFit/>
          </a:bodyPr>
          <a:lstStyle/>
          <a:p>
            <a:r>
              <a:rPr lang="en-US" sz="2000" dirty="0"/>
              <a:t>Plants are removed from their pots and planted into pouches. </a:t>
            </a:r>
          </a:p>
        </p:txBody>
      </p:sp>
      <p:sp>
        <p:nvSpPr>
          <p:cNvPr id="26" name="TextBox 25">
            <a:extLst>
              <a:ext uri="{FF2B5EF4-FFF2-40B4-BE49-F238E27FC236}">
                <a16:creationId xmlns:a16="http://schemas.microsoft.com/office/drawing/2014/main" id="{FA8A7E1B-FF38-4F37-B0F1-8C67E18E3A65}"/>
              </a:ext>
            </a:extLst>
          </p:cNvPr>
          <p:cNvSpPr txBox="1"/>
          <p:nvPr/>
        </p:nvSpPr>
        <p:spPr>
          <a:xfrm>
            <a:off x="7261765" y="3962400"/>
            <a:ext cx="1583636" cy="2862322"/>
          </a:xfrm>
          <a:prstGeom prst="rect">
            <a:avLst/>
          </a:prstGeom>
          <a:noFill/>
        </p:spPr>
        <p:txBody>
          <a:bodyPr wrap="square" rtlCol="0">
            <a:spAutoFit/>
          </a:bodyPr>
          <a:lstStyle/>
          <a:p>
            <a:r>
              <a:rPr lang="en-US" sz="2000" dirty="0"/>
              <a:t>Plants are removed from their pots and planted into holes cut into a single piece of fabric. </a:t>
            </a:r>
          </a:p>
        </p:txBody>
      </p:sp>
      <p:sp>
        <p:nvSpPr>
          <p:cNvPr id="27" name="TextBox 26">
            <a:extLst>
              <a:ext uri="{FF2B5EF4-FFF2-40B4-BE49-F238E27FC236}">
                <a16:creationId xmlns:a16="http://schemas.microsoft.com/office/drawing/2014/main" id="{AFE1C0D4-E03B-458D-AEF9-4D35ACE4D5BD}"/>
              </a:ext>
            </a:extLst>
          </p:cNvPr>
          <p:cNvSpPr txBox="1"/>
          <p:nvPr/>
        </p:nvSpPr>
        <p:spPr>
          <a:xfrm>
            <a:off x="3863435" y="3962400"/>
            <a:ext cx="1507416" cy="1015663"/>
          </a:xfrm>
          <a:prstGeom prst="rect">
            <a:avLst/>
          </a:prstGeom>
          <a:noFill/>
        </p:spPr>
        <p:txBody>
          <a:bodyPr wrap="square" rtlCol="0">
            <a:spAutoFit/>
          </a:bodyPr>
          <a:lstStyle/>
          <a:p>
            <a:r>
              <a:rPr lang="en-US" sz="2000" dirty="0"/>
              <a:t>A variant of on a tray system.   </a:t>
            </a:r>
          </a:p>
        </p:txBody>
      </p:sp>
      <p:cxnSp>
        <p:nvCxnSpPr>
          <p:cNvPr id="28" name="Straight Connector 27">
            <a:extLst>
              <a:ext uri="{FF2B5EF4-FFF2-40B4-BE49-F238E27FC236}">
                <a16:creationId xmlns:a16="http://schemas.microsoft.com/office/drawing/2014/main" id="{E0558FFE-9968-44F9-9295-AA911795242F}"/>
              </a:ext>
            </a:extLst>
          </p:cNvPr>
          <p:cNvCxnSpPr/>
          <p:nvPr/>
        </p:nvCxnSpPr>
        <p:spPr>
          <a:xfrm>
            <a:off x="-22404" y="403490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D598AB7-6DBE-4DA4-86C4-A2259158D8A7}"/>
              </a:ext>
            </a:extLst>
          </p:cNvPr>
          <p:cNvSpPr txBox="1"/>
          <p:nvPr/>
        </p:nvSpPr>
        <p:spPr>
          <a:xfrm>
            <a:off x="8868647" y="3962400"/>
            <a:ext cx="1507416" cy="2862322"/>
          </a:xfrm>
          <a:prstGeom prst="rect">
            <a:avLst/>
          </a:prstGeom>
          <a:noFill/>
        </p:spPr>
        <p:txBody>
          <a:bodyPr wrap="square" rtlCol="0">
            <a:spAutoFit/>
          </a:bodyPr>
          <a:lstStyle/>
          <a:p>
            <a:r>
              <a:rPr lang="en-US" sz="2000" dirty="0"/>
              <a:t>Plants are planted in the ground, irrigated with a ground system and trained up the trellis. </a:t>
            </a:r>
          </a:p>
        </p:txBody>
      </p:sp>
      <p:sp>
        <p:nvSpPr>
          <p:cNvPr id="31" name="TextBox 30">
            <a:extLst>
              <a:ext uri="{FF2B5EF4-FFF2-40B4-BE49-F238E27FC236}">
                <a16:creationId xmlns:a16="http://schemas.microsoft.com/office/drawing/2014/main" id="{75D453F9-CBA6-4188-A3C5-F06E63D0AD34}"/>
              </a:ext>
            </a:extLst>
          </p:cNvPr>
          <p:cNvSpPr txBox="1"/>
          <p:nvPr/>
        </p:nvSpPr>
        <p:spPr>
          <a:xfrm>
            <a:off x="10430603" y="3962400"/>
            <a:ext cx="1507416" cy="2862322"/>
          </a:xfrm>
          <a:prstGeom prst="rect">
            <a:avLst/>
          </a:prstGeom>
          <a:noFill/>
        </p:spPr>
        <p:txBody>
          <a:bodyPr wrap="square" rtlCol="0">
            <a:spAutoFit/>
          </a:bodyPr>
          <a:lstStyle/>
          <a:p>
            <a:r>
              <a:rPr lang="en-US" sz="2000" dirty="0"/>
              <a:t>Preserved moss is attached to a substrate. An option when live material is not feasible. </a:t>
            </a:r>
          </a:p>
        </p:txBody>
      </p:sp>
      <p:sp>
        <p:nvSpPr>
          <p:cNvPr id="32" name="TextBox 31">
            <a:extLst>
              <a:ext uri="{FF2B5EF4-FFF2-40B4-BE49-F238E27FC236}">
                <a16:creationId xmlns:a16="http://schemas.microsoft.com/office/drawing/2014/main" id="{84174D91-89F1-4B3D-85F1-1B80F0CA3CD9}"/>
              </a:ext>
            </a:extLst>
          </p:cNvPr>
          <p:cNvSpPr txBox="1"/>
          <p:nvPr/>
        </p:nvSpPr>
        <p:spPr>
          <a:xfrm>
            <a:off x="339810" y="3962400"/>
            <a:ext cx="1507416" cy="2554545"/>
          </a:xfrm>
          <a:prstGeom prst="rect">
            <a:avLst/>
          </a:prstGeom>
          <a:noFill/>
        </p:spPr>
        <p:txBody>
          <a:bodyPr wrap="square" rtlCol="0">
            <a:spAutoFit/>
          </a:bodyPr>
          <a:lstStyle/>
          <a:p>
            <a:r>
              <a:rPr lang="en-US" sz="2000" dirty="0"/>
              <a:t>Aka ‘Module’. Plants are removed from their pots and planted into panels.</a:t>
            </a:r>
          </a:p>
        </p:txBody>
      </p:sp>
    </p:spTree>
    <p:extLst>
      <p:ext uri="{BB962C8B-B14F-4D97-AF65-F5344CB8AC3E}">
        <p14:creationId xmlns:p14="http://schemas.microsoft.com/office/powerpoint/2010/main" val="3321597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o automatic alt text available.">
            <a:extLst>
              <a:ext uri="{FF2B5EF4-FFF2-40B4-BE49-F238E27FC236}">
                <a16:creationId xmlns:a16="http://schemas.microsoft.com/office/drawing/2014/main" id="{4D3764FA-EC43-4771-8D06-3CFD8589324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33" t="3256" r="-259" b="-6362"/>
          <a:stretch/>
        </p:blipFill>
        <p:spPr bwMode="auto">
          <a:xfrm>
            <a:off x="0" y="0"/>
            <a:ext cx="12271453" cy="96519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3500E275-2B40-4702-B8BC-DAC2E226981F}"/>
              </a:ext>
            </a:extLst>
          </p:cNvPr>
          <p:cNvSpPr txBox="1">
            <a:spLocks/>
          </p:cNvSpPr>
          <p:nvPr/>
        </p:nvSpPr>
        <p:spPr>
          <a:xfrm>
            <a:off x="916632" y="627534"/>
            <a:ext cx="6474768" cy="896466"/>
          </a:xfrm>
          <a:prstGeom prst="rect">
            <a:avLst/>
          </a:prstGeom>
          <a:solidFill>
            <a:schemeClr val="tx1">
              <a:lumMod val="75000"/>
              <a:lumOff val="25000"/>
              <a:alpha val="65000"/>
            </a:schemeClr>
          </a:solidFill>
        </p:spPr>
        <p:txBody>
          <a:bodyPr lIns="18288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GB" dirty="0">
                <a:solidFill>
                  <a:schemeClr val="bg1"/>
                </a:solidFill>
              </a:rPr>
              <a:t>Overview: Components</a:t>
            </a:r>
          </a:p>
        </p:txBody>
      </p:sp>
      <p:sp>
        <p:nvSpPr>
          <p:cNvPr id="8" name="Content Placeholder 5">
            <a:extLst>
              <a:ext uri="{FF2B5EF4-FFF2-40B4-BE49-F238E27FC236}">
                <a16:creationId xmlns:a16="http://schemas.microsoft.com/office/drawing/2014/main" id="{97FD9F77-C83F-417B-BB84-11000BC4BCF8}"/>
              </a:ext>
            </a:extLst>
          </p:cNvPr>
          <p:cNvSpPr txBox="1">
            <a:spLocks/>
          </p:cNvSpPr>
          <p:nvPr/>
        </p:nvSpPr>
        <p:spPr>
          <a:xfrm>
            <a:off x="902777" y="1828800"/>
            <a:ext cx="7133416" cy="3733800"/>
          </a:xfrm>
          <a:prstGeom prst="rect">
            <a:avLst/>
          </a:prstGeom>
          <a:solidFill>
            <a:schemeClr val="tx1">
              <a:lumMod val="75000"/>
              <a:lumOff val="25000"/>
              <a:alpha val="65000"/>
            </a:schemeClr>
          </a:solidFill>
        </p:spPr>
        <p:txBody>
          <a:bodyPr lIns="182880" tIns="182880" rIns="18288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eaLnBrk="0" fontAlgn="base" hangingPunct="0">
              <a:lnSpc>
                <a:spcPct val="100000"/>
              </a:lnSpc>
              <a:spcBef>
                <a:spcPct val="0"/>
              </a:spcBef>
              <a:spcAft>
                <a:spcPct val="0"/>
              </a:spcAft>
              <a:buFont typeface="Arial" panose="020B0604020202020204" pitchFamily="34" charset="0"/>
              <a:buNone/>
              <a:defRPr/>
            </a:pPr>
            <a:r>
              <a:rPr lang="en-GB" sz="2000" dirty="0">
                <a:solidFill>
                  <a:schemeClr val="bg1"/>
                </a:solidFill>
                <a:ea typeface="ＭＳ Ｐゴシック" charset="0"/>
                <a:cs typeface="ＭＳ Ｐゴシック" charset="0"/>
                <a:sym typeface="Avenir Roman" charset="0"/>
              </a:rPr>
              <a:t>PLANTING MEDIA: </a:t>
            </a:r>
          </a:p>
          <a:p>
            <a:pPr marL="0" indent="0" defTabSz="457200" eaLnBrk="0" fontAlgn="base" hangingPunct="0">
              <a:lnSpc>
                <a:spcPct val="100000"/>
              </a:lnSpc>
              <a:spcBef>
                <a:spcPct val="0"/>
              </a:spcBef>
              <a:spcAft>
                <a:spcPct val="0"/>
              </a:spcAft>
              <a:buFont typeface="Arial" panose="020B0604020202020204" pitchFamily="34" charset="0"/>
              <a:buNone/>
              <a:defRPr/>
            </a:pPr>
            <a:r>
              <a:rPr lang="en-GB" sz="2000" dirty="0">
                <a:solidFill>
                  <a:schemeClr val="bg1"/>
                </a:solidFill>
                <a:ea typeface="ＭＳ Ｐゴシック" charset="0"/>
                <a:cs typeface="ＭＳ Ｐゴシック" charset="0"/>
                <a:sym typeface="Avenir Roman" charset="0"/>
              </a:rPr>
              <a:t>Soil, hydroponic </a:t>
            </a:r>
          </a:p>
          <a:p>
            <a:pPr marL="0" indent="0" defTabSz="457200" eaLnBrk="0" fontAlgn="base" hangingPunct="0">
              <a:lnSpc>
                <a:spcPct val="100000"/>
              </a:lnSpc>
              <a:spcBef>
                <a:spcPct val="0"/>
              </a:spcBef>
              <a:spcAft>
                <a:spcPct val="0"/>
              </a:spcAft>
              <a:buFont typeface="Arial" panose="020B0604020202020204" pitchFamily="34" charset="0"/>
              <a:buNone/>
              <a:defRPr/>
            </a:pPr>
            <a:endParaRPr lang="en-GB" sz="2000" dirty="0">
              <a:solidFill>
                <a:schemeClr val="bg1"/>
              </a:solidFill>
              <a:ea typeface="ＭＳ Ｐゴシック" charset="0"/>
              <a:cs typeface="ＭＳ Ｐゴシック" charset="0"/>
              <a:sym typeface="Avenir Roman" charset="0"/>
            </a:endParaRPr>
          </a:p>
          <a:p>
            <a:pPr marL="0" indent="0" defTabSz="457200" eaLnBrk="0" fontAlgn="base" hangingPunct="0">
              <a:lnSpc>
                <a:spcPct val="100000"/>
              </a:lnSpc>
              <a:spcBef>
                <a:spcPct val="0"/>
              </a:spcBef>
              <a:spcAft>
                <a:spcPct val="0"/>
              </a:spcAft>
              <a:buFont typeface="Arial" panose="020B0604020202020204" pitchFamily="34" charset="0"/>
              <a:buNone/>
              <a:defRPr/>
            </a:pPr>
            <a:r>
              <a:rPr lang="en-GB" sz="2000" dirty="0">
                <a:solidFill>
                  <a:schemeClr val="bg1"/>
                </a:solidFill>
                <a:ea typeface="ＭＳ Ｐゴシック" charset="0"/>
                <a:cs typeface="ＭＳ Ｐゴシック" charset="0"/>
                <a:sym typeface="Avenir Roman" charset="0"/>
              </a:rPr>
              <a:t>IRRIGATION SYSTEM:</a:t>
            </a:r>
          </a:p>
          <a:p>
            <a:pPr marL="0" indent="0" defTabSz="457200" eaLnBrk="0" fontAlgn="base" hangingPunct="0">
              <a:lnSpc>
                <a:spcPct val="100000"/>
              </a:lnSpc>
              <a:spcBef>
                <a:spcPct val="0"/>
              </a:spcBef>
              <a:spcAft>
                <a:spcPct val="0"/>
              </a:spcAft>
              <a:buFont typeface="Arial" panose="020B0604020202020204" pitchFamily="34" charset="0"/>
              <a:buNone/>
              <a:defRPr/>
            </a:pPr>
            <a:r>
              <a:rPr lang="en-GB" sz="2000" dirty="0">
                <a:solidFill>
                  <a:schemeClr val="bg1"/>
                </a:solidFill>
                <a:ea typeface="ＭＳ Ｐゴシック" charset="0"/>
                <a:cs typeface="ＭＳ Ｐゴシック" charset="0"/>
                <a:sym typeface="Avenir Roman" charset="0"/>
              </a:rPr>
              <a:t>May be constant, by hand, or by drip</a:t>
            </a:r>
          </a:p>
          <a:p>
            <a:pPr marL="0" indent="0" defTabSz="457200" eaLnBrk="0" fontAlgn="base" hangingPunct="0">
              <a:lnSpc>
                <a:spcPct val="100000"/>
              </a:lnSpc>
              <a:spcBef>
                <a:spcPct val="0"/>
              </a:spcBef>
              <a:spcAft>
                <a:spcPct val="0"/>
              </a:spcAft>
              <a:buFont typeface="Arial" panose="020B0604020202020204" pitchFamily="34" charset="0"/>
              <a:buNone/>
              <a:defRPr/>
            </a:pPr>
            <a:endParaRPr lang="en-GB" sz="2000" dirty="0">
              <a:solidFill>
                <a:schemeClr val="bg1"/>
              </a:solidFill>
              <a:ea typeface="ＭＳ Ｐゴシック" charset="0"/>
              <a:cs typeface="ＭＳ Ｐゴシック" charset="0"/>
              <a:sym typeface="Avenir Roman" charset="0"/>
            </a:endParaRPr>
          </a:p>
          <a:p>
            <a:pPr marL="0" indent="0" defTabSz="457200" eaLnBrk="0" hangingPunct="0">
              <a:lnSpc>
                <a:spcPct val="100000"/>
              </a:lnSpc>
              <a:spcBef>
                <a:spcPct val="0"/>
              </a:spcBef>
              <a:buNone/>
              <a:defRPr/>
            </a:pPr>
            <a:r>
              <a:rPr lang="en-US" sz="2000" dirty="0">
                <a:solidFill>
                  <a:schemeClr val="bg1"/>
                </a:solidFill>
                <a:ea typeface="ＭＳ Ｐゴシック" charset="0"/>
                <a:sym typeface="Avenir Roman" charset="0"/>
              </a:rPr>
              <a:t>STRUCTURAL SUPPORT: </a:t>
            </a:r>
          </a:p>
          <a:p>
            <a:pPr marL="0" indent="0" defTabSz="457200" eaLnBrk="0" hangingPunct="0">
              <a:lnSpc>
                <a:spcPct val="100000"/>
              </a:lnSpc>
              <a:spcBef>
                <a:spcPct val="0"/>
              </a:spcBef>
              <a:buNone/>
              <a:defRPr/>
            </a:pPr>
            <a:r>
              <a:rPr lang="en-US" sz="2000" dirty="0">
                <a:solidFill>
                  <a:schemeClr val="bg1"/>
                </a:solidFill>
                <a:ea typeface="ＭＳ Ｐゴシック" charset="0"/>
                <a:sym typeface="Avenir Roman" charset="0"/>
              </a:rPr>
              <a:t>May be attached directly to the subsurface or attached to a grid</a:t>
            </a:r>
          </a:p>
          <a:p>
            <a:pPr marL="0" indent="0" defTabSz="457200" eaLnBrk="0" hangingPunct="0">
              <a:lnSpc>
                <a:spcPct val="100000"/>
              </a:lnSpc>
              <a:spcBef>
                <a:spcPct val="0"/>
              </a:spcBef>
              <a:buNone/>
              <a:defRPr/>
            </a:pPr>
            <a:endParaRPr lang="en-US" sz="2000" dirty="0">
              <a:solidFill>
                <a:schemeClr val="bg1"/>
              </a:solidFill>
              <a:ea typeface="ＭＳ Ｐゴシック" charset="0"/>
              <a:sym typeface="Avenir Roman" charset="0"/>
            </a:endParaRPr>
          </a:p>
          <a:p>
            <a:pPr marL="0" indent="0" defTabSz="457200" eaLnBrk="0" hangingPunct="0">
              <a:lnSpc>
                <a:spcPct val="100000"/>
              </a:lnSpc>
              <a:spcBef>
                <a:spcPct val="0"/>
              </a:spcBef>
              <a:buNone/>
              <a:defRPr/>
            </a:pPr>
            <a:r>
              <a:rPr lang="en-US" sz="2000" dirty="0">
                <a:solidFill>
                  <a:schemeClr val="bg1"/>
                </a:solidFill>
                <a:ea typeface="ＭＳ Ｐゴシック" charset="0"/>
                <a:sym typeface="Avenir Roman" charset="0"/>
              </a:rPr>
              <a:t>DRAINAGE:</a:t>
            </a:r>
          </a:p>
          <a:p>
            <a:pPr marL="0" indent="0" defTabSz="457200" eaLnBrk="0" hangingPunct="0">
              <a:lnSpc>
                <a:spcPct val="100000"/>
              </a:lnSpc>
              <a:spcBef>
                <a:spcPct val="0"/>
              </a:spcBef>
              <a:buNone/>
              <a:defRPr/>
            </a:pPr>
            <a:r>
              <a:rPr lang="en-US" sz="2000" dirty="0">
                <a:solidFill>
                  <a:schemeClr val="bg1"/>
                </a:solidFill>
                <a:ea typeface="ＭＳ Ｐゴシック" charset="0"/>
                <a:sym typeface="Avenir Roman" charset="0"/>
              </a:rPr>
              <a:t>Catch basin, gutter or base plan</a:t>
            </a:r>
            <a:r>
              <a:rPr lang="en-US" sz="2000" dirty="0">
                <a:solidFill>
                  <a:schemeClr val="bg1"/>
                </a:solidFill>
                <a:ea typeface="ＭＳ Ｐゴシック" charset="0"/>
                <a:cs typeface="ＭＳ Ｐゴシック" charset="0"/>
                <a:sym typeface="Avenir Roman" charset="0"/>
              </a:rPr>
              <a:t>tings </a:t>
            </a:r>
            <a:endParaRPr lang="en-GB" sz="2000" dirty="0">
              <a:solidFill>
                <a:schemeClr val="bg1"/>
              </a:solidFill>
            </a:endParaRPr>
          </a:p>
        </p:txBody>
      </p:sp>
      <p:sp>
        <p:nvSpPr>
          <p:cNvPr id="36869" name="TextBox 4"/>
          <p:cNvSpPr txBox="1">
            <a:spLocks noChangeArrowheads="1"/>
          </p:cNvSpPr>
          <p:nvPr/>
        </p:nvSpPr>
        <p:spPr bwMode="auto">
          <a:xfrm>
            <a:off x="10058400" y="61722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200" dirty="0" err="1">
                <a:solidFill>
                  <a:schemeClr val="bg1"/>
                </a:solidFill>
              </a:rPr>
              <a:t>Guildord</a:t>
            </a:r>
            <a:r>
              <a:rPr lang="en-US" altLang="en-US" sz="1200" dirty="0">
                <a:solidFill>
                  <a:schemeClr val="bg1"/>
                </a:solidFill>
              </a:rPr>
              <a:t> Town Center</a:t>
            </a:r>
          </a:p>
          <a:p>
            <a:pPr eaLnBrk="1" hangingPunct="1"/>
            <a:r>
              <a:rPr lang="en-US" altLang="en-US" sz="1200" dirty="0">
                <a:solidFill>
                  <a:schemeClr val="bg1"/>
                </a:solidFill>
              </a:rPr>
              <a:t>British Columbia Canada</a:t>
            </a:r>
          </a:p>
          <a:p>
            <a:pPr eaLnBrk="1" hangingPunct="1"/>
            <a:r>
              <a:rPr lang="en-US" altLang="en-US" sz="1200" dirty="0">
                <a:solidFill>
                  <a:schemeClr val="bg1"/>
                </a:solidFill>
              </a:rPr>
              <a:t>Green Over Grey</a:t>
            </a:r>
          </a:p>
        </p:txBody>
      </p:sp>
    </p:spTree>
    <p:extLst>
      <p:ext uri="{BB962C8B-B14F-4D97-AF65-F5344CB8AC3E}">
        <p14:creationId xmlns:p14="http://schemas.microsoft.com/office/powerpoint/2010/main" val="1868784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7E97AD"/>
      </a:accent1>
      <a:accent2>
        <a:srgbClr val="CC8E60"/>
      </a:accent2>
      <a:accent3>
        <a:srgbClr val="FFFFFF"/>
      </a:accent3>
      <a:accent4>
        <a:srgbClr val="000000"/>
      </a:accent4>
      <a:accent5>
        <a:srgbClr val="C0C9D3"/>
      </a:accent5>
      <a:accent6>
        <a:srgbClr val="B9805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7646</TotalTime>
  <Words>7596</Words>
  <Application>Microsoft Office PowerPoint</Application>
  <PresentationFormat>Widescreen</PresentationFormat>
  <Paragraphs>862</Paragraphs>
  <Slides>52</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 Unicode MS</vt:lpstr>
      <vt:lpstr>Arial</vt:lpstr>
      <vt:lpstr>ArialNarrow-Italic</vt:lpstr>
      <vt:lpstr>Avenir Roman</vt:lpstr>
      <vt:lpstr>Calibri</vt:lpstr>
      <vt:lpstr>Calibri Light</vt:lpstr>
      <vt:lpstr>Courier New</vt:lpstr>
      <vt:lpstr>Helvetica</vt:lpstr>
      <vt:lpstr>Office Theme</vt:lpstr>
      <vt:lpstr>Living Walls with  Case Studies</vt:lpstr>
      <vt:lpstr>PowerPoint Presentation</vt:lpstr>
      <vt:lpstr>PowerPoint Presentation</vt:lpstr>
      <vt:lpstr>Learning Objectives</vt:lpstr>
      <vt:lpstr>PowerPoint Presentation</vt:lpstr>
      <vt:lpstr>PowerPoint Presentation</vt:lpstr>
      <vt:lpstr>Types of Walls and Wall Systems</vt:lpstr>
      <vt:lpstr>PowerPoint Presentation</vt:lpstr>
      <vt:lpstr>PowerPoint Presentation</vt:lpstr>
      <vt:lpstr>PowerPoint Presentation</vt:lpstr>
      <vt:lpstr>PowerPoint Presentation</vt:lpstr>
      <vt:lpstr>PowerPoint Presentation</vt:lpstr>
      <vt:lpstr>PowerPoint Presentation</vt:lpstr>
      <vt:lpstr>Vertical  Displays</vt:lpstr>
      <vt:lpstr>PowerPoint Presentation</vt:lpstr>
      <vt:lpstr>PowerPoint Presentation</vt:lpstr>
      <vt:lpstr>PowerPoint Presentation</vt:lpstr>
      <vt:lpstr>PowerPoint Presentation</vt:lpstr>
      <vt:lpstr>PowerPoint Presentation</vt:lpstr>
      <vt:lpstr>Benefits</vt:lpstr>
      <vt:lpstr>Biophilia</vt:lpstr>
      <vt:lpstr>How Does Biophilia Affect Us?</vt:lpstr>
      <vt:lpstr>Nature Has Profound Economic Benefits</vt:lpstr>
      <vt:lpstr>Benefits – Biophilic Design</vt:lpstr>
      <vt:lpstr>Benefits – Biophilic Design</vt:lpstr>
      <vt:lpstr>Benefits – Living Walls</vt:lpstr>
      <vt:lpstr>A Word About VOC Removal</vt:lpstr>
      <vt:lpstr>Design Fundamentals for  Living Walls</vt:lpstr>
      <vt:lpstr>Client Objectives</vt:lpstr>
      <vt:lpstr>Site Analysis</vt:lpstr>
      <vt:lpstr>Access </vt:lpstr>
      <vt:lpstr>Water &amp; Pest Control System</vt:lpstr>
      <vt:lpstr>Light </vt:lpstr>
      <vt:lpstr>Exterior  Specific Fundamentals</vt:lpstr>
      <vt:lpstr>PowerPoint Presentation</vt:lpstr>
      <vt:lpstr>Plant Palette</vt:lpstr>
      <vt:lpstr>Installation</vt:lpstr>
      <vt:lpstr>Budget -Installation</vt:lpstr>
      <vt:lpstr>Budget -Maintenance</vt:lpstr>
      <vt:lpstr>Interior Maintenance Estimates</vt:lpstr>
      <vt:lpstr>  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vt:lpstr>
      <vt:lpstr>Looking for more Continuing Education?</vt:lpstr>
      <vt:lpstr>Expanding our marketing conversations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Living Walls with  Case Studies</dc:title>
  <dc:creator>Mary Golden</dc:creator>
  <cp:lastModifiedBy>Mary Golden</cp:lastModifiedBy>
  <cp:revision>198</cp:revision>
  <cp:lastPrinted>2020-07-22T22:43:44Z</cp:lastPrinted>
  <dcterms:created xsi:type="dcterms:W3CDTF">2020-04-03T16:58:09Z</dcterms:created>
  <dcterms:modified xsi:type="dcterms:W3CDTF">2021-12-01T18:01:38Z</dcterms:modified>
</cp:coreProperties>
</file>